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919" r:id="rId2"/>
    <p:sldId id="981" r:id="rId3"/>
    <p:sldId id="974" r:id="rId4"/>
    <p:sldId id="986" r:id="rId5"/>
    <p:sldId id="987" r:id="rId6"/>
    <p:sldId id="988" r:id="rId7"/>
    <p:sldId id="989" r:id="rId8"/>
    <p:sldId id="995" r:id="rId9"/>
    <p:sldId id="990" r:id="rId10"/>
    <p:sldId id="997" r:id="rId11"/>
    <p:sldId id="1007" r:id="rId12"/>
    <p:sldId id="1008" r:id="rId13"/>
    <p:sldId id="1010" r:id="rId14"/>
    <p:sldId id="1011" r:id="rId15"/>
    <p:sldId id="996" r:id="rId16"/>
    <p:sldId id="991" r:id="rId17"/>
    <p:sldId id="1004" r:id="rId18"/>
    <p:sldId id="1003" r:id="rId19"/>
    <p:sldId id="1005" r:id="rId20"/>
    <p:sldId id="1002" r:id="rId21"/>
    <p:sldId id="992" r:id="rId22"/>
    <p:sldId id="1000" r:id="rId23"/>
    <p:sldId id="994" r:id="rId24"/>
    <p:sldId id="999" r:id="rId25"/>
    <p:sldId id="1006" r:id="rId26"/>
    <p:sldId id="998" r:id="rId27"/>
    <p:sldId id="1001" r:id="rId28"/>
    <p:sldId id="1012" r:id="rId29"/>
    <p:sldId id="1013" r:id="rId30"/>
    <p:sldId id="92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gg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7569E"/>
    <a:srgbClr val="1891CF"/>
    <a:srgbClr val="000000"/>
    <a:srgbClr val="2D7FB2"/>
    <a:srgbClr val="2DACB2"/>
    <a:srgbClr val="0E518A"/>
    <a:srgbClr val="259DD9"/>
    <a:srgbClr val="20AEE5"/>
    <a:srgbClr val="2778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1945" autoAdjust="0"/>
  </p:normalViewPr>
  <p:slideViewPr>
    <p:cSldViewPr snapToGrid="0">
      <p:cViewPr varScale="1">
        <p:scale>
          <a:sx n="66" d="100"/>
          <a:sy n="66" d="100"/>
        </p:scale>
        <p:origin x="668" y="52"/>
      </p:cViewPr>
      <p:guideLst>
        <p:guide orient="horz" pos="2156"/>
        <p:guide pos="386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834307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35987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7986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90767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CC9DFC-37EC-4D14-AD44-4AA4E055BF08}"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CC9DFC-37EC-4D14-AD44-4AA4E055BF08}" type="slidenum">
              <a:rPr lang="zh-CN" altLang="en-US" smtClean="0"/>
              <a:t>8</a:t>
            </a:fld>
            <a:endParaRPr lang="zh-CN" altLang="en-US"/>
          </a:p>
        </p:txBody>
      </p:sp>
    </p:spTree>
    <p:extLst>
      <p:ext uri="{BB962C8B-B14F-4D97-AF65-F5344CB8AC3E}">
        <p14:creationId xmlns:p14="http://schemas.microsoft.com/office/powerpoint/2010/main" val="373171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CC9DFC-37EC-4D14-AD44-4AA4E055BF08}" type="slidenum">
              <a:rPr lang="zh-CN" altLang="en-US" smtClean="0"/>
              <a:t>11</a:t>
            </a:fld>
            <a:endParaRPr lang="zh-CN" altLang="en-US"/>
          </a:p>
        </p:txBody>
      </p:sp>
    </p:spTree>
    <p:extLst>
      <p:ext uri="{BB962C8B-B14F-4D97-AF65-F5344CB8AC3E}">
        <p14:creationId xmlns:p14="http://schemas.microsoft.com/office/powerpoint/2010/main" val="86737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CC9DFC-37EC-4D14-AD44-4AA4E055BF08}" type="slidenum">
              <a:rPr lang="zh-CN" altLang="en-US" smtClean="0"/>
              <a:t>15</a:t>
            </a:fld>
            <a:endParaRPr lang="zh-CN" altLang="en-US"/>
          </a:p>
        </p:txBody>
      </p:sp>
    </p:spTree>
    <p:extLst>
      <p:ext uri="{BB962C8B-B14F-4D97-AF65-F5344CB8AC3E}">
        <p14:creationId xmlns:p14="http://schemas.microsoft.com/office/powerpoint/2010/main" val="3264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92348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41176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29183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057967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6" name="矩形 15"/>
          <p:cNvSpPr/>
          <p:nvPr userDrawn="1"/>
        </p:nvSpPr>
        <p:spPr>
          <a:xfrm>
            <a:off x="339298" y="84059"/>
            <a:ext cx="445237" cy="1341088"/>
          </a:xfrm>
          <a:prstGeom prst="rect">
            <a:avLst/>
          </a:prstGeom>
          <a:gradFill>
            <a:gsLst>
              <a:gs pos="0">
                <a:schemeClr val="bg1">
                  <a:lumMod val="50000"/>
                </a:schemeClr>
              </a:gs>
              <a:gs pos="100000">
                <a:schemeClr val="tx1">
                  <a:lumMod val="65000"/>
                  <a:lumOff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191147" y="1"/>
            <a:ext cx="441714" cy="1341088"/>
          </a:xfrm>
          <a:prstGeom prst="rect">
            <a:avLst/>
          </a:prstGeom>
          <a:gradFill>
            <a:gsLst>
              <a:gs pos="0">
                <a:srgbClr val="07569E"/>
              </a:gs>
              <a:gs pos="100000">
                <a:srgbClr val="1891C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833273" y="1"/>
            <a:ext cx="1377141" cy="950420"/>
          </a:xfrm>
          <a:prstGeom prst="rect">
            <a:avLst/>
          </a:prstGeom>
        </p:spPr>
      </p:pic>
      <p:sp>
        <p:nvSpPr>
          <p:cNvPr id="9" name="标题 8"/>
          <p:cNvSpPr>
            <a:spLocks noGrp="1"/>
          </p:cNvSpPr>
          <p:nvPr>
            <p:ph type="title" hasCustomPrompt="1"/>
          </p:nvPr>
        </p:nvSpPr>
        <p:spPr>
          <a:xfrm>
            <a:off x="790113" y="173932"/>
            <a:ext cx="2752898" cy="407959"/>
          </a:xfrm>
          <a:prstGeom prst="rect">
            <a:avLst/>
          </a:prstGeom>
        </p:spPr>
        <p:txBody>
          <a:bodyPr/>
          <a:lstStyle>
            <a:lvl1pPr>
              <a:defRPr sz="2400">
                <a:solidFill>
                  <a:schemeClr val="tx1">
                    <a:lumMod val="75000"/>
                    <a:lumOff val="25000"/>
                  </a:schemeClr>
                </a:solidFill>
                <a:latin typeface="微软雅黑" pitchFamily="34" charset="-122"/>
                <a:ea typeface="微软雅黑" pitchFamily="34" charset="-122"/>
              </a:defRPr>
            </a:lvl1pPr>
          </a:lstStyle>
          <a:p>
            <a:r>
              <a:rPr lang="zh-CN" altLang="en-US" dirty="0"/>
              <a:t>我是标题</a:t>
            </a:r>
          </a:p>
        </p:txBody>
      </p:sp>
      <p:sp>
        <p:nvSpPr>
          <p:cNvPr id="15" name="副标题 2"/>
          <p:cNvSpPr>
            <a:spLocks noGrp="1"/>
          </p:cNvSpPr>
          <p:nvPr>
            <p:ph type="subTitle" idx="1" hasCustomPrompt="1"/>
          </p:nvPr>
        </p:nvSpPr>
        <p:spPr>
          <a:xfrm>
            <a:off x="220692" y="798021"/>
            <a:ext cx="362989" cy="462886"/>
          </a:xfrm>
          <a:prstGeom prst="rect">
            <a:avLst/>
          </a:prstGeom>
        </p:spPr>
        <p:txBody>
          <a:bodyPr/>
          <a:lstStyle>
            <a:lvl1pPr marL="0" indent="0" algn="ctr">
              <a:buNone/>
              <a:defRPr sz="3000">
                <a:solidFill>
                  <a:schemeClr val="bg1"/>
                </a:solidFill>
                <a:latin typeface="Impact" pitchFamily="34" charset="0"/>
                <a:ea typeface="微软雅黑"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1</a:t>
            </a:r>
            <a:endParaRPr lang="zh-CN" altLang="en-US" dirty="0"/>
          </a:p>
        </p:txBody>
      </p:sp>
      <p:pic>
        <p:nvPicPr>
          <p:cNvPr id="2" name="图片 1" descr="中文组合"/>
          <p:cNvPicPr>
            <a:picLocks noChangeAspect="1"/>
          </p:cNvPicPr>
          <p:nvPr userDrawn="1"/>
        </p:nvPicPr>
        <p:blipFill>
          <a:blip r:embed="rId3"/>
          <a:srcRect/>
          <a:stretch>
            <a:fillRect/>
          </a:stretch>
        </p:blipFill>
        <p:spPr>
          <a:xfrm>
            <a:off x="10786110" y="6389370"/>
            <a:ext cx="1226820" cy="28130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3" name="副标题 2"/>
          <p:cNvSpPr>
            <a:spLocks noGrp="1" noChangeArrowheads="1"/>
          </p:cNvSpPr>
          <p:nvPr userDrawn="1"/>
        </p:nvSpPr>
        <p:spPr bwMode="auto">
          <a:xfrm>
            <a:off x="6048829" y="6588576"/>
            <a:ext cx="27733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0"/>
              </a:spcBef>
              <a:spcAft>
                <a:spcPct val="0"/>
              </a:spcAft>
              <a:buClrTx/>
              <a:buSzTx/>
              <a:buFont typeface="Arial" pitchFamily="34" charset="0"/>
              <a:buNone/>
              <a:defRPr/>
            </a:pPr>
            <a:fld id="{97237DE8-DEE5-4ECD-8400-49BBC8FBA94A}" type="slidenum">
              <a:rPr kumimoji="0" lang="zh-CN" altLang="en-US" sz="1000" b="0" i="0" u="none" strike="noStrike" kern="1200" cap="none" spc="0" normalizeH="0" baseline="0" noProof="0" smtClean="0">
                <a:ln>
                  <a:noFill/>
                </a:ln>
                <a:solidFill>
                  <a:srgbClr val="BFBFBF"/>
                </a:solidFill>
                <a:effectLst/>
                <a:uLnTx/>
                <a:uFillTx/>
                <a:latin typeface="微软雅黑" charset="-122"/>
                <a:ea typeface="微软雅黑" charset="-122"/>
                <a:cs typeface="+mn-cs"/>
                <a:sym typeface="Arial" pitchFamily="34" charset="0"/>
              </a:rPr>
              <a:t>‹#›</a:t>
            </a:fld>
            <a:endParaRPr kumimoji="0" lang="en-US" sz="1000" b="0" i="0" u="none" strike="noStrike" kern="1200" cap="none" spc="0" normalizeH="0" baseline="0" noProof="0" dirty="0">
              <a:ln>
                <a:noFill/>
              </a:ln>
              <a:solidFill>
                <a:srgbClr val="BFBFBF"/>
              </a:solidFill>
              <a:effectLst/>
              <a:uLnTx/>
              <a:uFillTx/>
              <a:latin typeface="微软雅黑" charset="-122"/>
              <a:ea typeface="微软雅黑" charset="-122"/>
              <a:cs typeface="+mn-cs"/>
              <a:sym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1.xml"/><Relationship Id="rId5" Type="http://schemas.microsoft.com/office/2007/relationships/hdphoto" Target="../media/hdphoto15.wdp"/><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875" y="0"/>
            <a:ext cx="12191999" cy="6858000"/>
          </a:xfrm>
          <a:prstGeom prst="rect">
            <a:avLst/>
          </a:prstGeom>
          <a:gradFill flip="none" rotWithShape="1">
            <a:gsLst>
              <a:gs pos="0">
                <a:srgbClr val="07569E"/>
              </a:gs>
              <a:gs pos="100000">
                <a:srgbClr val="1891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0" y="2567226"/>
            <a:ext cx="12191999" cy="769441"/>
          </a:xfrm>
          <a:prstGeom prst="rect">
            <a:avLst/>
          </a:prstGeom>
        </p:spPr>
        <p:txBody>
          <a:bodyPr wrap="square">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基于戴森店铺销售数据</a:t>
            </a:r>
          </a:p>
        </p:txBody>
      </p:sp>
      <p:sp>
        <p:nvSpPr>
          <p:cNvPr id="14" name="矩形 13"/>
          <p:cNvSpPr/>
          <p:nvPr/>
        </p:nvSpPr>
        <p:spPr>
          <a:xfrm>
            <a:off x="5105645" y="5627202"/>
            <a:ext cx="1980029" cy="400110"/>
          </a:xfrm>
          <a:prstGeom prst="rect">
            <a:avLst/>
          </a:prstGeom>
        </p:spPr>
        <p:txBody>
          <a:bodyPr wrap="non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汇报人：张俊鹏</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940929" y="4784237"/>
            <a:ext cx="3250379" cy="2112264"/>
          </a:xfrm>
          <a:prstGeom prst="rect">
            <a:avLst/>
          </a:prstGeom>
        </p:spPr>
      </p:pic>
      <p:sp>
        <p:nvSpPr>
          <p:cNvPr id="15" name="矩形 14"/>
          <p:cNvSpPr/>
          <p:nvPr/>
        </p:nvSpPr>
        <p:spPr>
          <a:xfrm>
            <a:off x="3782726" y="3701113"/>
            <a:ext cx="4620126" cy="521970"/>
          </a:xfrm>
          <a:prstGeom prst="rect">
            <a:avLst/>
          </a:prstGeom>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：数据分析   </a:t>
            </a:r>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：模型构建</a:t>
            </a:r>
          </a:p>
        </p:txBody>
      </p:sp>
      <p:pic>
        <p:nvPicPr>
          <p:cNvPr id="2" name="图片 1" descr="中文组合-反白"/>
          <p:cNvPicPr>
            <a:picLocks noChangeAspect="1"/>
          </p:cNvPicPr>
          <p:nvPr/>
        </p:nvPicPr>
        <p:blipFill>
          <a:blip r:embed="rId4"/>
          <a:srcRect/>
          <a:stretch>
            <a:fillRect/>
          </a:stretch>
        </p:blipFill>
        <p:spPr>
          <a:xfrm>
            <a:off x="4876482" y="1583055"/>
            <a:ext cx="2439035" cy="5594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复购时间间隔分析</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rPr>
              <a:t>2</a:t>
            </a:r>
          </a:p>
        </p:txBody>
      </p:sp>
      <p:sp>
        <p:nvSpPr>
          <p:cNvPr id="8" name="文本框 7">
            <a:extLst>
              <a:ext uri="{FF2B5EF4-FFF2-40B4-BE49-F238E27FC236}">
                <a16:creationId xmlns:a16="http://schemas.microsoft.com/office/drawing/2014/main" id="{203AE3C5-90B2-46E8-B803-C974184B0A6E}"/>
              </a:ext>
            </a:extLst>
          </p:cNvPr>
          <p:cNvSpPr txBox="1"/>
          <p:nvPr/>
        </p:nvSpPr>
        <p:spPr>
          <a:xfrm>
            <a:off x="8845618" y="1443789"/>
            <a:ext cx="3137836"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左图描述的是对于戴森店铺在客户维度上对于复购时间间隔的分析。可以清晰地看出，复购间隔一天是最多的，不过平均复购间隔时间是将近</a:t>
            </a:r>
            <a:r>
              <a:rPr lang="en-US" altLang="zh-CN" dirty="0">
                <a:latin typeface="微软雅黑" panose="020B0503020204020204" pitchFamily="34" charset="-122"/>
                <a:ea typeface="微软雅黑" panose="020B0503020204020204" pitchFamily="34" charset="-122"/>
              </a:rPr>
              <a:t>115</a:t>
            </a:r>
            <a:r>
              <a:rPr lang="zh-CN" altLang="en-US" dirty="0">
                <a:latin typeface="微软雅黑" panose="020B0503020204020204" pitchFamily="34" charset="-122"/>
                <a:ea typeface="微软雅黑" panose="020B0503020204020204" pitchFamily="34" charset="-122"/>
              </a:rPr>
              <a:t>天，这也一定程度上反应了森店铺商品的属性。</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对于这部分数据的应用，个人觉得主要看哪个复购时间间隔区间占大多数，看最多复购间隔区间的购买商品时间分布，如果这个时间趋势图与</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值及销售量趋势图是否有一定相似性，那么可以应用到</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值与销量的预测任务上去。</a:t>
            </a:r>
          </a:p>
        </p:txBody>
      </p:sp>
      <p:pic>
        <p:nvPicPr>
          <p:cNvPr id="5" name="图片 4">
            <a:extLst>
              <a:ext uri="{FF2B5EF4-FFF2-40B4-BE49-F238E27FC236}">
                <a16:creationId xmlns:a16="http://schemas.microsoft.com/office/drawing/2014/main" id="{1226AB50-2887-41E2-AAEF-8DE1227DC2C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2741" b="6146"/>
          <a:stretch/>
        </p:blipFill>
        <p:spPr>
          <a:xfrm>
            <a:off x="3" y="1500449"/>
            <a:ext cx="8801544" cy="4717474"/>
          </a:xfrm>
          <a:prstGeom prst="rect">
            <a:avLst/>
          </a:prstGeom>
        </p:spPr>
      </p:pic>
      <p:sp>
        <p:nvSpPr>
          <p:cNvPr id="6" name="文本框 5">
            <a:extLst>
              <a:ext uri="{FF2B5EF4-FFF2-40B4-BE49-F238E27FC236}">
                <a16:creationId xmlns:a16="http://schemas.microsoft.com/office/drawing/2014/main" id="{D581265B-CA80-4C1E-8B32-FDB6BF77DFBC}"/>
              </a:ext>
            </a:extLst>
          </p:cNvPr>
          <p:cNvSpPr txBox="1"/>
          <p:nvPr/>
        </p:nvSpPr>
        <p:spPr>
          <a:xfrm>
            <a:off x="2743202" y="6343048"/>
            <a:ext cx="2839451" cy="369332"/>
          </a:xfrm>
          <a:prstGeom prst="rect">
            <a:avLst/>
          </a:prstGeom>
          <a:noFill/>
        </p:spPr>
        <p:txBody>
          <a:bodyPr wrap="square" rtlCol="0">
            <a:spAutoFit/>
          </a:bodyPr>
          <a:lstStyle/>
          <a:p>
            <a:r>
              <a:rPr lang="en-US" altLang="zh-CN" dirty="0" err="1"/>
              <a:t>Day_gap_mean</a:t>
            </a:r>
            <a:r>
              <a:rPr lang="en-US" altLang="zh-CN" dirty="0"/>
              <a:t> = 114.98</a:t>
            </a:r>
            <a:r>
              <a:rPr lang="zh-CN" altLang="en-US" dirty="0"/>
              <a:t>天</a:t>
            </a:r>
            <a:r>
              <a:rPr lang="en-US" altLang="zh-CN" dirty="0"/>
              <a:t> </a:t>
            </a:r>
            <a:endParaRPr lang="zh-CN" altLang="en-US" dirty="0"/>
          </a:p>
        </p:txBody>
      </p:sp>
    </p:spTree>
    <p:extLst>
      <p:ext uri="{BB962C8B-B14F-4D97-AF65-F5344CB8AC3E}">
        <p14:creationId xmlns:p14="http://schemas.microsoft.com/office/powerpoint/2010/main" val="103657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63050" y="5257800"/>
            <a:ext cx="30289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1758113" y="236855"/>
            <a:ext cx="1190625" cy="3781425"/>
          </a:xfrm>
          <a:prstGeom prst="rect">
            <a:avLst/>
          </a:prstGeom>
          <a:gradFill>
            <a:gsLst>
              <a:gs pos="0">
                <a:schemeClr val="bg1">
                  <a:lumMod val="50000"/>
                </a:schemeClr>
              </a:gs>
              <a:gs pos="100000">
                <a:schemeClr val="tx1">
                  <a:lumMod val="65000"/>
                  <a:lumOff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361873" y="0"/>
            <a:ext cx="1181100" cy="3781425"/>
          </a:xfrm>
          <a:prstGeom prst="rect">
            <a:avLst/>
          </a:prstGeom>
          <a:gradFill flip="none" rotWithShape="1">
            <a:gsLst>
              <a:gs pos="0">
                <a:srgbClr val="07569E"/>
              </a:gs>
              <a:gs pos="100000">
                <a:srgbClr val="1891C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1365683" y="2006264"/>
            <a:ext cx="1177290" cy="1631216"/>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3</a:t>
            </a:r>
          </a:p>
        </p:txBody>
      </p:sp>
      <p:sp>
        <p:nvSpPr>
          <p:cNvPr id="12" name="文本框 11"/>
          <p:cNvSpPr txBox="1"/>
          <p:nvPr/>
        </p:nvSpPr>
        <p:spPr>
          <a:xfrm>
            <a:off x="3129003" y="3377003"/>
            <a:ext cx="7555039" cy="584775"/>
          </a:xfrm>
          <a:prstGeom prst="rect">
            <a:avLst/>
          </a:prstGeom>
          <a:noFill/>
        </p:spPr>
        <p:txBody>
          <a:bodyPr wrap="square" rtlCol="0">
            <a:sp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mn-ea"/>
              </a:rPr>
              <a:t>基于戴森店铺数据折扣影响的分析</a:t>
            </a:r>
            <a:endParaRPr lang="zh-CN" altLang="zh-CN" sz="3200" dirty="0">
              <a:solidFill>
                <a:srgbClr val="0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133294" y="2503628"/>
            <a:ext cx="2600955" cy="707886"/>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PART</a:t>
            </a: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.3</a:t>
            </a:r>
            <a:endPar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 y="0"/>
            <a:ext cx="990600" cy="179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2792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会员折扣情况分析</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rPr>
              <a:t>3</a:t>
            </a:r>
          </a:p>
        </p:txBody>
      </p:sp>
      <p:pic>
        <p:nvPicPr>
          <p:cNvPr id="6" name="图片 5">
            <a:extLst>
              <a:ext uri="{FF2B5EF4-FFF2-40B4-BE49-F238E27FC236}">
                <a16:creationId xmlns:a16="http://schemas.microsoft.com/office/drawing/2014/main" id="{23B76267-55A7-44EC-B23B-F2DA7199BAC9}"/>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Lst>
          </a:blip>
          <a:stretch>
            <a:fillRect/>
          </a:stretch>
        </p:blipFill>
        <p:spPr>
          <a:xfrm>
            <a:off x="5854933" y="1462783"/>
            <a:ext cx="6529388" cy="3627438"/>
          </a:xfrm>
          <a:prstGeom prst="rect">
            <a:avLst/>
          </a:prstGeom>
        </p:spPr>
      </p:pic>
      <p:pic>
        <p:nvPicPr>
          <p:cNvPr id="9" name="图片 8">
            <a:extLst>
              <a:ext uri="{FF2B5EF4-FFF2-40B4-BE49-F238E27FC236}">
                <a16:creationId xmlns:a16="http://schemas.microsoft.com/office/drawing/2014/main" id="{B5B68732-206B-4984-BDEF-FAD93B8BB88D}"/>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Lst>
          </a:blip>
          <a:stretch>
            <a:fillRect/>
          </a:stretch>
        </p:blipFill>
        <p:spPr>
          <a:xfrm>
            <a:off x="0" y="1462869"/>
            <a:ext cx="6529390" cy="3627438"/>
          </a:xfrm>
          <a:prstGeom prst="rect">
            <a:avLst/>
          </a:prstGeom>
        </p:spPr>
      </p:pic>
      <p:sp>
        <p:nvSpPr>
          <p:cNvPr id="10" name="文本框 9">
            <a:extLst>
              <a:ext uri="{FF2B5EF4-FFF2-40B4-BE49-F238E27FC236}">
                <a16:creationId xmlns:a16="http://schemas.microsoft.com/office/drawing/2014/main" id="{9719D176-D291-4425-ABF0-D8AA69F5DEC7}"/>
              </a:ext>
            </a:extLst>
          </p:cNvPr>
          <p:cNvSpPr txBox="1"/>
          <p:nvPr/>
        </p:nvSpPr>
        <p:spPr>
          <a:xfrm>
            <a:off x="875899" y="5236143"/>
            <a:ext cx="1043378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上图是分别统计会员客户月级别上折扣的钱以及折扣相对于原价比例走势图</a:t>
            </a:r>
          </a:p>
        </p:txBody>
      </p:sp>
    </p:spTree>
    <p:extLst>
      <p:ext uri="{BB962C8B-B14F-4D97-AF65-F5344CB8AC3E}">
        <p14:creationId xmlns:p14="http://schemas.microsoft.com/office/powerpoint/2010/main" val="342170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3" y="173932"/>
            <a:ext cx="3069618" cy="407959"/>
          </a:xfrm>
        </p:spPr>
        <p:txBody>
          <a:bodyPr/>
          <a:lstStyle/>
          <a:p>
            <a:r>
              <a:rPr lang="zh-CN" altLang="en-US" dirty="0"/>
              <a:t>非会员折扣情况分析</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rPr>
              <a:t>3</a:t>
            </a:r>
          </a:p>
        </p:txBody>
      </p:sp>
      <p:pic>
        <p:nvPicPr>
          <p:cNvPr id="5" name="图片 4">
            <a:extLst>
              <a:ext uri="{FF2B5EF4-FFF2-40B4-BE49-F238E27FC236}">
                <a16:creationId xmlns:a16="http://schemas.microsoft.com/office/drawing/2014/main" id="{3972FCFE-CD07-412E-9B21-FA39456A2320}"/>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Lst>
          </a:blip>
          <a:stretch>
            <a:fillRect/>
          </a:stretch>
        </p:blipFill>
        <p:spPr>
          <a:xfrm>
            <a:off x="5856056" y="1496020"/>
            <a:ext cx="6096001" cy="3386667"/>
          </a:xfrm>
          <a:prstGeom prst="rect">
            <a:avLst/>
          </a:prstGeom>
        </p:spPr>
      </p:pic>
      <p:pic>
        <p:nvPicPr>
          <p:cNvPr id="8" name="图片 7">
            <a:extLst>
              <a:ext uri="{FF2B5EF4-FFF2-40B4-BE49-F238E27FC236}">
                <a16:creationId xmlns:a16="http://schemas.microsoft.com/office/drawing/2014/main" id="{74D06D19-13B1-4D32-9F9D-FD805330CC8D}"/>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Lst>
          </a:blip>
          <a:stretch>
            <a:fillRect/>
          </a:stretch>
        </p:blipFill>
        <p:spPr>
          <a:xfrm>
            <a:off x="0" y="1496021"/>
            <a:ext cx="6096000" cy="3386667"/>
          </a:xfrm>
          <a:prstGeom prst="rect">
            <a:avLst/>
          </a:prstGeom>
        </p:spPr>
      </p:pic>
      <p:sp>
        <p:nvSpPr>
          <p:cNvPr id="10" name="文本框 9">
            <a:extLst>
              <a:ext uri="{FF2B5EF4-FFF2-40B4-BE49-F238E27FC236}">
                <a16:creationId xmlns:a16="http://schemas.microsoft.com/office/drawing/2014/main" id="{4201F318-9F87-4E4F-823B-6305D275E3F4}"/>
              </a:ext>
            </a:extLst>
          </p:cNvPr>
          <p:cNvSpPr txBox="1"/>
          <p:nvPr/>
        </p:nvSpPr>
        <p:spPr>
          <a:xfrm>
            <a:off x="875899" y="5236143"/>
            <a:ext cx="1043378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上图是分别统计非会员客户月级别上折扣的钱以及折扣相对于原价比例走势图</a:t>
            </a:r>
          </a:p>
        </p:txBody>
      </p:sp>
    </p:spTree>
    <p:extLst>
      <p:ext uri="{BB962C8B-B14F-4D97-AF65-F5344CB8AC3E}">
        <p14:creationId xmlns:p14="http://schemas.microsoft.com/office/powerpoint/2010/main" val="162031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173932"/>
            <a:ext cx="4041769" cy="407959"/>
          </a:xfrm>
        </p:spPr>
        <p:txBody>
          <a:bodyPr/>
          <a:lstStyle/>
          <a:p>
            <a:r>
              <a:rPr lang="zh-CN" altLang="en-US" dirty="0"/>
              <a:t>折扣与销量相关程度分析</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rPr>
              <a:t>3</a:t>
            </a:r>
          </a:p>
        </p:txBody>
      </p:sp>
      <p:graphicFrame>
        <p:nvGraphicFramePr>
          <p:cNvPr id="4" name="表格 5">
            <a:extLst>
              <a:ext uri="{FF2B5EF4-FFF2-40B4-BE49-F238E27FC236}">
                <a16:creationId xmlns:a16="http://schemas.microsoft.com/office/drawing/2014/main" id="{17E920DE-6035-4E5A-95D9-F699BFB082CF}"/>
              </a:ext>
            </a:extLst>
          </p:cNvPr>
          <p:cNvGraphicFramePr>
            <a:graphicFrameLocks noGrp="1"/>
          </p:cNvGraphicFramePr>
          <p:nvPr>
            <p:extLst>
              <p:ext uri="{D42A27DB-BD31-4B8C-83A1-F6EECF244321}">
                <p14:modId xmlns:p14="http://schemas.microsoft.com/office/powerpoint/2010/main" val="3337534350"/>
              </p:ext>
            </p:extLst>
          </p:nvPr>
        </p:nvGraphicFramePr>
        <p:xfrm>
          <a:off x="1704741" y="1518563"/>
          <a:ext cx="8526914" cy="4246970"/>
        </p:xfrm>
        <a:graphic>
          <a:graphicData uri="http://schemas.openxmlformats.org/drawingml/2006/table">
            <a:tbl>
              <a:tblPr firstRow="1" bandRow="1">
                <a:tableStyleId>{5C22544A-7EE6-4342-B048-85BDC9FD1C3A}</a:tableStyleId>
              </a:tblPr>
              <a:tblGrid>
                <a:gridCol w="4263457">
                  <a:extLst>
                    <a:ext uri="{9D8B030D-6E8A-4147-A177-3AD203B41FA5}">
                      <a16:colId xmlns:a16="http://schemas.microsoft.com/office/drawing/2014/main" val="1021389067"/>
                    </a:ext>
                  </a:extLst>
                </a:gridCol>
                <a:gridCol w="4263457">
                  <a:extLst>
                    <a:ext uri="{9D8B030D-6E8A-4147-A177-3AD203B41FA5}">
                      <a16:colId xmlns:a16="http://schemas.microsoft.com/office/drawing/2014/main" val="456778762"/>
                    </a:ext>
                  </a:extLst>
                </a:gridCol>
              </a:tblGrid>
              <a:tr h="849394">
                <a:tc>
                  <a:txBody>
                    <a:bodyPr/>
                    <a:lstStyle/>
                    <a:p>
                      <a:r>
                        <a:rPr lang="zh-CN" altLang="en-US" dirty="0"/>
                        <a:t>折扣分布</a:t>
                      </a:r>
                    </a:p>
                  </a:txBody>
                  <a:tcPr/>
                </a:tc>
                <a:tc>
                  <a:txBody>
                    <a:bodyPr/>
                    <a:lstStyle/>
                    <a:p>
                      <a:r>
                        <a:rPr lang="zh-CN" altLang="en-US" dirty="0"/>
                        <a:t>与销量之间相关系数（余旋相似度）</a:t>
                      </a:r>
                    </a:p>
                  </a:txBody>
                  <a:tcPr/>
                </a:tc>
                <a:extLst>
                  <a:ext uri="{0D108BD9-81ED-4DB2-BD59-A6C34878D82A}">
                    <a16:rowId xmlns:a16="http://schemas.microsoft.com/office/drawing/2014/main" val="2287251404"/>
                  </a:ext>
                </a:extLst>
              </a:tr>
              <a:tr h="849394">
                <a:tc>
                  <a:txBody>
                    <a:bodyPr/>
                    <a:lstStyle/>
                    <a:p>
                      <a:r>
                        <a:rPr lang="zh-CN" altLang="en-US" dirty="0"/>
                        <a:t>非会员折扣金额</a:t>
                      </a:r>
                    </a:p>
                  </a:txBody>
                  <a:tcPr/>
                </a:tc>
                <a:tc>
                  <a:txBody>
                    <a:bodyPr/>
                    <a:lstStyle/>
                    <a:p>
                      <a:r>
                        <a:rPr lang="en-US" altLang="zh-CN" dirty="0"/>
                        <a:t>0.782</a:t>
                      </a:r>
                      <a:endParaRPr lang="zh-CN" altLang="en-US" dirty="0"/>
                    </a:p>
                  </a:txBody>
                  <a:tcPr/>
                </a:tc>
                <a:extLst>
                  <a:ext uri="{0D108BD9-81ED-4DB2-BD59-A6C34878D82A}">
                    <a16:rowId xmlns:a16="http://schemas.microsoft.com/office/drawing/2014/main" val="2797261555"/>
                  </a:ext>
                </a:extLst>
              </a:tr>
              <a:tr h="849394">
                <a:tc>
                  <a:txBody>
                    <a:bodyPr/>
                    <a:lstStyle/>
                    <a:p>
                      <a:r>
                        <a:rPr lang="zh-CN" altLang="en-US" dirty="0"/>
                        <a:t>非会员折扣比例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0.821</a:t>
                      </a:r>
                      <a:endParaRPr lang="zh-CN" altLang="en-US" dirty="0"/>
                    </a:p>
                    <a:p>
                      <a:endParaRPr lang="zh-CN" altLang="en-US" dirty="0"/>
                    </a:p>
                  </a:txBody>
                  <a:tcPr/>
                </a:tc>
                <a:extLst>
                  <a:ext uri="{0D108BD9-81ED-4DB2-BD59-A6C34878D82A}">
                    <a16:rowId xmlns:a16="http://schemas.microsoft.com/office/drawing/2014/main" val="909770435"/>
                  </a:ext>
                </a:extLst>
              </a:tr>
              <a:tr h="849394">
                <a:tc>
                  <a:txBody>
                    <a:bodyPr/>
                    <a:lstStyle/>
                    <a:p>
                      <a:r>
                        <a:rPr lang="zh-CN" altLang="en-US" dirty="0"/>
                        <a:t>会员折扣金额</a:t>
                      </a:r>
                    </a:p>
                  </a:txBody>
                  <a:tcPr/>
                </a:tc>
                <a:tc>
                  <a:txBody>
                    <a:bodyPr/>
                    <a:lstStyle/>
                    <a:p>
                      <a:r>
                        <a:rPr lang="en-US" altLang="zh-CN" dirty="0"/>
                        <a:t>0.558</a:t>
                      </a:r>
                      <a:endParaRPr lang="zh-CN" altLang="en-US" dirty="0"/>
                    </a:p>
                  </a:txBody>
                  <a:tcPr/>
                </a:tc>
                <a:extLst>
                  <a:ext uri="{0D108BD9-81ED-4DB2-BD59-A6C34878D82A}">
                    <a16:rowId xmlns:a16="http://schemas.microsoft.com/office/drawing/2014/main" val="1972117333"/>
                  </a:ext>
                </a:extLst>
              </a:tr>
              <a:tr h="849394">
                <a:tc>
                  <a:txBody>
                    <a:bodyPr/>
                    <a:lstStyle/>
                    <a:p>
                      <a:r>
                        <a:rPr lang="zh-CN" altLang="en-US" dirty="0"/>
                        <a:t>会员折扣比例</a:t>
                      </a:r>
                    </a:p>
                  </a:txBody>
                  <a:tcPr/>
                </a:tc>
                <a:tc>
                  <a:txBody>
                    <a:bodyPr/>
                    <a:lstStyle/>
                    <a:p>
                      <a:r>
                        <a:rPr lang="en-US" altLang="zh-CN" dirty="0"/>
                        <a:t>0.249</a:t>
                      </a:r>
                      <a:endParaRPr lang="zh-CN" altLang="en-US" dirty="0"/>
                    </a:p>
                  </a:txBody>
                  <a:tcPr/>
                </a:tc>
                <a:extLst>
                  <a:ext uri="{0D108BD9-81ED-4DB2-BD59-A6C34878D82A}">
                    <a16:rowId xmlns:a16="http://schemas.microsoft.com/office/drawing/2014/main" val="2365249256"/>
                  </a:ext>
                </a:extLst>
              </a:tr>
            </a:tbl>
          </a:graphicData>
        </a:graphic>
      </p:graphicFrame>
    </p:spTree>
    <p:extLst>
      <p:ext uri="{BB962C8B-B14F-4D97-AF65-F5344CB8AC3E}">
        <p14:creationId xmlns:p14="http://schemas.microsoft.com/office/powerpoint/2010/main" val="175137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63050" y="5257800"/>
            <a:ext cx="30289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1892867" y="236855"/>
            <a:ext cx="1190625" cy="3781425"/>
          </a:xfrm>
          <a:prstGeom prst="rect">
            <a:avLst/>
          </a:prstGeom>
          <a:gradFill>
            <a:gsLst>
              <a:gs pos="0">
                <a:schemeClr val="bg1">
                  <a:lumMod val="50000"/>
                </a:schemeClr>
              </a:gs>
              <a:gs pos="100000">
                <a:schemeClr val="tx1">
                  <a:lumMod val="65000"/>
                  <a:lumOff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496627" y="0"/>
            <a:ext cx="1181100" cy="3781425"/>
          </a:xfrm>
          <a:prstGeom prst="rect">
            <a:avLst/>
          </a:prstGeom>
          <a:gradFill flip="none" rotWithShape="1">
            <a:gsLst>
              <a:gs pos="0">
                <a:srgbClr val="07569E"/>
              </a:gs>
              <a:gs pos="100000">
                <a:srgbClr val="1891C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1500437" y="2112144"/>
            <a:ext cx="1177290" cy="1631216"/>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4</a:t>
            </a:r>
          </a:p>
        </p:txBody>
      </p:sp>
      <p:sp>
        <p:nvSpPr>
          <p:cNvPr id="12" name="文本框 11"/>
          <p:cNvSpPr txBox="1"/>
          <p:nvPr/>
        </p:nvSpPr>
        <p:spPr>
          <a:xfrm>
            <a:off x="3177128" y="3377003"/>
            <a:ext cx="8815950" cy="523220"/>
          </a:xfrm>
          <a:prstGeom prst="rect">
            <a:avLst/>
          </a:prstGeom>
          <a:noFill/>
        </p:spPr>
        <p:txBody>
          <a:bodyPr wrap="square" rtlCol="0">
            <a:sp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mn-ea"/>
              </a:rPr>
              <a:t>基于戴森店铺数据进行</a:t>
            </a:r>
            <a:r>
              <a:rPr lang="en-US" altLang="zh-CN" sz="2800" dirty="0" err="1">
                <a:solidFill>
                  <a:srgbClr val="000000"/>
                </a:solidFill>
                <a:latin typeface="微软雅黑" panose="020B0503020204020204" pitchFamily="34" charset="-122"/>
                <a:ea typeface="微软雅黑" panose="020B0503020204020204" pitchFamily="34" charset="-122"/>
                <a:sym typeface="+mn-ea"/>
              </a:rPr>
              <a:t>Gmv</a:t>
            </a:r>
            <a:r>
              <a:rPr lang="zh-CN" altLang="en-US" sz="2800" dirty="0">
                <a:solidFill>
                  <a:srgbClr val="000000"/>
                </a:solidFill>
                <a:latin typeface="微软雅黑" panose="020B0503020204020204" pitchFamily="34" charset="-122"/>
                <a:ea typeface="微软雅黑" panose="020B0503020204020204" pitchFamily="34" charset="-122"/>
                <a:sym typeface="+mn-ea"/>
              </a:rPr>
              <a:t>值预测任务的模型构建</a:t>
            </a:r>
            <a:endParaRPr lang="en-US" altLang="zh-CN" sz="2800" dirty="0">
              <a:solidFill>
                <a:srgbClr val="0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181419" y="2503628"/>
            <a:ext cx="3023491" cy="707886"/>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PART</a:t>
            </a: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.4</a:t>
            </a:r>
            <a:endPar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 y="0"/>
            <a:ext cx="990600" cy="179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285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0486" y="177308"/>
            <a:ext cx="9778427" cy="400208"/>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Prophet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a:t>
            </a:r>
            <a:r>
              <a:rPr lang="en-US" altLang="zh-CN" sz="2400" dirty="0">
                <a:solidFill>
                  <a:srgbClr val="000000"/>
                </a:solidFill>
                <a:latin typeface="微软雅黑" panose="020B0503020204020204" pitchFamily="34" charset="-122"/>
                <a:ea typeface="微软雅黑" panose="020B0503020204020204" pitchFamily="34" charset="-122"/>
                <a:sym typeface="+mn-ea"/>
              </a:rPr>
              <a:t>-</a:t>
            </a:r>
            <a:r>
              <a:rPr lang="zh-CN" altLang="en-US" dirty="0"/>
              <a:t>数据预处理</a:t>
            </a:r>
            <a:br>
              <a:rPr lang="zh-CN" altLang="zh-CN" sz="2400" dirty="0">
                <a:solidFill>
                  <a:srgbClr val="000000"/>
                </a:solidFill>
                <a:latin typeface="微软雅黑" panose="020B0503020204020204" pitchFamily="34" charset="-122"/>
                <a:ea typeface="微软雅黑" panose="020B0503020204020204" pitchFamily="34" charset="-122"/>
                <a:sym typeface="+mn-ea"/>
              </a:rPr>
            </a:br>
            <a:endParaRPr lang="zh-CN" altLang="en-US" dirty="0"/>
          </a:p>
        </p:txBody>
      </p:sp>
      <p:sp>
        <p:nvSpPr>
          <p:cNvPr id="20" name="文本框 19">
            <a:extLst>
              <a:ext uri="{FF2B5EF4-FFF2-40B4-BE49-F238E27FC236}">
                <a16:creationId xmlns:a16="http://schemas.microsoft.com/office/drawing/2014/main" id="{BDD2F57B-ABAC-4222-B6F8-49C8EE5066A7}"/>
              </a:ext>
            </a:extLst>
          </p:cNvPr>
          <p:cNvSpPr txBox="1"/>
          <p:nvPr/>
        </p:nvSpPr>
        <p:spPr>
          <a:xfrm>
            <a:off x="1530417" y="5794408"/>
            <a:ext cx="889374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上图描述了</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值分布，横轴时</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值，纵轴是</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值出现的频率。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右图是对左图经过</a:t>
            </a:r>
            <a:r>
              <a:rPr lang="en-US" altLang="zh-CN" dirty="0">
                <a:latin typeface="微软雅黑" panose="020B0503020204020204" pitchFamily="34" charset="-122"/>
                <a:ea typeface="微软雅黑" panose="020B0503020204020204" pitchFamily="34" charset="-122"/>
              </a:rPr>
              <a:t>log</a:t>
            </a:r>
            <a:r>
              <a:rPr lang="zh-CN" altLang="en-US" dirty="0">
                <a:latin typeface="微软雅黑" panose="020B0503020204020204" pitchFamily="34" charset="-122"/>
                <a:ea typeface="微软雅黑" panose="020B0503020204020204" pitchFamily="34" charset="-122"/>
              </a:rPr>
              <a:t>平滑处理过后的</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值分布。</a:t>
            </a:r>
          </a:p>
        </p:txBody>
      </p:sp>
      <p:sp>
        <p:nvSpPr>
          <p:cNvPr id="7" name="副标题 6">
            <a:extLst>
              <a:ext uri="{FF2B5EF4-FFF2-40B4-BE49-F238E27FC236}">
                <a16:creationId xmlns:a16="http://schemas.microsoft.com/office/drawing/2014/main" id="{DD8AA55C-218A-412A-B682-26950E02343B}"/>
              </a:ext>
            </a:extLst>
          </p:cNvPr>
          <p:cNvSpPr>
            <a:spLocks noGrp="1"/>
          </p:cNvSpPr>
          <p:nvPr>
            <p:ph type="subTitle" idx="1"/>
          </p:nvPr>
        </p:nvSpPr>
        <p:spPr/>
        <p:txBody>
          <a:bodyPr/>
          <a:lstStyle/>
          <a:p>
            <a:r>
              <a:rPr lang="en-US" altLang="zh-CN" dirty="0"/>
              <a:t>4</a:t>
            </a:r>
            <a:endParaRPr lang="zh-CN" altLang="en-US" dirty="0"/>
          </a:p>
        </p:txBody>
      </p:sp>
      <p:pic>
        <p:nvPicPr>
          <p:cNvPr id="4" name="Picture 2">
            <a:extLst>
              <a:ext uri="{FF2B5EF4-FFF2-40B4-BE49-F238E27FC236}">
                <a16:creationId xmlns:a16="http://schemas.microsoft.com/office/drawing/2014/main" id="{1FE0EC90-B93F-40D5-A4CF-9934D14E5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81" y="1562650"/>
            <a:ext cx="4659404" cy="3304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24DC80-6D5F-4D8A-8DF1-96C53515A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532" y="1562650"/>
            <a:ext cx="4793381" cy="340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08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0486" y="177308"/>
            <a:ext cx="9778427" cy="400208"/>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Prophet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a:t>
            </a:r>
            <a:r>
              <a:rPr lang="en-US" altLang="zh-CN" sz="2400" dirty="0">
                <a:solidFill>
                  <a:srgbClr val="000000"/>
                </a:solidFill>
                <a:latin typeface="微软雅黑" panose="020B0503020204020204" pitchFamily="34" charset="-122"/>
                <a:ea typeface="微软雅黑" panose="020B0503020204020204" pitchFamily="34" charset="-122"/>
                <a:sym typeface="+mn-ea"/>
              </a:rPr>
              <a:t>-</a:t>
            </a:r>
            <a:r>
              <a:rPr lang="zh-CN" altLang="en-US" dirty="0"/>
              <a:t>数据预处理</a:t>
            </a:r>
            <a:br>
              <a:rPr lang="zh-CN" altLang="zh-CN" sz="2400" dirty="0">
                <a:solidFill>
                  <a:srgbClr val="000000"/>
                </a:solidFill>
                <a:latin typeface="微软雅黑" panose="020B0503020204020204" pitchFamily="34" charset="-122"/>
                <a:ea typeface="微软雅黑" panose="020B0503020204020204" pitchFamily="34" charset="-122"/>
                <a:sym typeface="+mn-ea"/>
              </a:rPr>
            </a:br>
            <a:endParaRPr lang="zh-CN" altLang="en-US" dirty="0"/>
          </a:p>
        </p:txBody>
      </p:sp>
      <p:sp>
        <p:nvSpPr>
          <p:cNvPr id="20" name="文本框 19">
            <a:extLst>
              <a:ext uri="{FF2B5EF4-FFF2-40B4-BE49-F238E27FC236}">
                <a16:creationId xmlns:a16="http://schemas.microsoft.com/office/drawing/2014/main" id="{BDD2F57B-ABAC-4222-B6F8-49C8EE5066A7}"/>
              </a:ext>
            </a:extLst>
          </p:cNvPr>
          <p:cNvSpPr txBox="1"/>
          <p:nvPr/>
        </p:nvSpPr>
        <p:spPr>
          <a:xfrm>
            <a:off x="1530417" y="5794408"/>
            <a:ext cx="889374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上图描述了</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值分布，横轴是时间轴，共计</a:t>
            </a:r>
            <a:r>
              <a:rPr lang="en-US" altLang="zh-CN" dirty="0">
                <a:latin typeface="微软雅黑" panose="020B0503020204020204" pitchFamily="34" charset="-122"/>
                <a:ea typeface="微软雅黑" panose="020B0503020204020204" pitchFamily="34" charset="-122"/>
              </a:rPr>
              <a:t>547</a:t>
            </a:r>
            <a:r>
              <a:rPr lang="zh-CN" altLang="en-US" dirty="0">
                <a:latin typeface="微软雅黑" panose="020B0503020204020204" pitchFamily="34" charset="-122"/>
                <a:ea typeface="微软雅黑" panose="020B0503020204020204" pitchFamily="34" charset="-122"/>
              </a:rPr>
              <a:t>天，纵轴是当天比前一天增长</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值的。通过增长的值来确定大小购物日。</a:t>
            </a:r>
            <a:endParaRPr lang="en-US" altLang="zh-CN" dirty="0">
              <a:latin typeface="微软雅黑" panose="020B0503020204020204" pitchFamily="34" charset="-122"/>
              <a:ea typeface="微软雅黑" panose="020B0503020204020204" pitchFamily="34" charset="-122"/>
            </a:endParaRPr>
          </a:p>
        </p:txBody>
      </p:sp>
      <p:sp>
        <p:nvSpPr>
          <p:cNvPr id="7" name="副标题 6">
            <a:extLst>
              <a:ext uri="{FF2B5EF4-FFF2-40B4-BE49-F238E27FC236}">
                <a16:creationId xmlns:a16="http://schemas.microsoft.com/office/drawing/2014/main" id="{DD8AA55C-218A-412A-B682-26950E02343B}"/>
              </a:ext>
            </a:extLst>
          </p:cNvPr>
          <p:cNvSpPr>
            <a:spLocks noGrp="1"/>
          </p:cNvSpPr>
          <p:nvPr>
            <p:ph type="subTitle" idx="1"/>
          </p:nvPr>
        </p:nvSpPr>
        <p:spPr/>
        <p:txBody>
          <a:bodyPr/>
          <a:lstStyle/>
          <a:p>
            <a:r>
              <a:rPr lang="en-US" altLang="zh-CN" dirty="0"/>
              <a:t>4</a:t>
            </a:r>
            <a:endParaRPr lang="zh-CN" altLang="en-US" dirty="0"/>
          </a:p>
        </p:txBody>
      </p:sp>
      <p:pic>
        <p:nvPicPr>
          <p:cNvPr id="5" name="图片 4">
            <a:extLst>
              <a:ext uri="{FF2B5EF4-FFF2-40B4-BE49-F238E27FC236}">
                <a16:creationId xmlns:a16="http://schemas.microsoft.com/office/drawing/2014/main" id="{41EA0CA7-F86F-45CF-A9E2-23CEA33112F4}"/>
              </a:ext>
            </a:extLst>
          </p:cNvPr>
          <p:cNvPicPr>
            <a:picLocks noChangeAspect="1"/>
          </p:cNvPicPr>
          <p:nvPr/>
        </p:nvPicPr>
        <p:blipFill>
          <a:blip r:embed="rId3"/>
          <a:stretch>
            <a:fillRect/>
          </a:stretch>
        </p:blipFill>
        <p:spPr>
          <a:xfrm>
            <a:off x="1048529" y="798021"/>
            <a:ext cx="9510384" cy="5020555"/>
          </a:xfrm>
          <a:prstGeom prst="rect">
            <a:avLst/>
          </a:prstGeom>
        </p:spPr>
      </p:pic>
    </p:spTree>
    <p:extLst>
      <p:ext uri="{BB962C8B-B14F-4D97-AF65-F5344CB8AC3E}">
        <p14:creationId xmlns:p14="http://schemas.microsoft.com/office/powerpoint/2010/main" val="93099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0486" y="177308"/>
            <a:ext cx="9778427" cy="400208"/>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Prophet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值预测结果展示</a:t>
            </a:r>
            <a:br>
              <a:rPr lang="zh-CN" altLang="zh-CN" sz="2400" dirty="0">
                <a:solidFill>
                  <a:srgbClr val="000000"/>
                </a:solidFill>
                <a:latin typeface="微软雅黑" panose="020B0503020204020204" pitchFamily="34" charset="-122"/>
                <a:ea typeface="微软雅黑" panose="020B0503020204020204" pitchFamily="34" charset="-122"/>
                <a:sym typeface="+mn-ea"/>
              </a:rPr>
            </a:br>
            <a:endParaRPr lang="zh-CN" altLang="en-US" dirty="0"/>
          </a:p>
        </p:txBody>
      </p:sp>
      <p:sp>
        <p:nvSpPr>
          <p:cNvPr id="7" name="副标题 6">
            <a:extLst>
              <a:ext uri="{FF2B5EF4-FFF2-40B4-BE49-F238E27FC236}">
                <a16:creationId xmlns:a16="http://schemas.microsoft.com/office/drawing/2014/main" id="{DD8AA55C-218A-412A-B682-26950E02343B}"/>
              </a:ext>
            </a:extLst>
          </p:cNvPr>
          <p:cNvSpPr>
            <a:spLocks noGrp="1"/>
          </p:cNvSpPr>
          <p:nvPr>
            <p:ph type="subTitle" idx="1"/>
          </p:nvPr>
        </p:nvSpPr>
        <p:spPr/>
        <p:txBody>
          <a:bodyPr/>
          <a:lstStyle/>
          <a:p>
            <a:r>
              <a:rPr lang="en-US" altLang="zh-CN" dirty="0"/>
              <a:t>4</a:t>
            </a:r>
            <a:endParaRPr lang="zh-CN" altLang="en-US" dirty="0"/>
          </a:p>
        </p:txBody>
      </p:sp>
      <p:pic>
        <p:nvPicPr>
          <p:cNvPr id="3" name="图片 2">
            <a:extLst>
              <a:ext uri="{FF2B5EF4-FFF2-40B4-BE49-F238E27FC236}">
                <a16:creationId xmlns:a16="http://schemas.microsoft.com/office/drawing/2014/main" id="{DDBA61D9-94C9-446E-930D-9646EAB94BBE}"/>
              </a:ext>
            </a:extLst>
          </p:cNvPr>
          <p:cNvPicPr>
            <a:picLocks noChangeAspect="1"/>
          </p:cNvPicPr>
          <p:nvPr/>
        </p:nvPicPr>
        <p:blipFill>
          <a:blip r:embed="rId3"/>
          <a:stretch>
            <a:fillRect/>
          </a:stretch>
        </p:blipFill>
        <p:spPr>
          <a:xfrm>
            <a:off x="1034038" y="1062136"/>
            <a:ext cx="4018993" cy="2393333"/>
          </a:xfrm>
          <a:prstGeom prst="rect">
            <a:avLst/>
          </a:prstGeom>
        </p:spPr>
      </p:pic>
      <p:pic>
        <p:nvPicPr>
          <p:cNvPr id="2050" name="Picture 2">
            <a:extLst>
              <a:ext uri="{FF2B5EF4-FFF2-40B4-BE49-F238E27FC236}">
                <a16:creationId xmlns:a16="http://schemas.microsoft.com/office/drawing/2014/main" id="{1C74180D-E53B-4036-AAD8-7C53D6230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673" y="1110260"/>
            <a:ext cx="4018993" cy="2393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A0E476C-F83D-4A3F-9124-62DFBF5FE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136" y="3883797"/>
            <a:ext cx="4018993" cy="2393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366814C-ADBB-46CE-A79D-A098C78A809F}"/>
              </a:ext>
            </a:extLst>
          </p:cNvPr>
          <p:cNvSpPr txBox="1"/>
          <p:nvPr/>
        </p:nvSpPr>
        <p:spPr>
          <a:xfrm>
            <a:off x="2988644" y="3368625"/>
            <a:ext cx="5727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3C0BD9E-30A3-4E9B-B5D6-96616836B9AF}"/>
              </a:ext>
            </a:extLst>
          </p:cNvPr>
          <p:cNvSpPr txBox="1"/>
          <p:nvPr/>
        </p:nvSpPr>
        <p:spPr>
          <a:xfrm>
            <a:off x="8236917" y="3397504"/>
            <a:ext cx="5727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537352B-208F-477F-BC51-AFE7135C7E2D}"/>
              </a:ext>
            </a:extLst>
          </p:cNvPr>
          <p:cNvSpPr txBox="1"/>
          <p:nvPr/>
        </p:nvSpPr>
        <p:spPr>
          <a:xfrm>
            <a:off x="2958161" y="6240926"/>
            <a:ext cx="5727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198E964-1702-430B-A521-C594EF6DF2D9}"/>
              </a:ext>
            </a:extLst>
          </p:cNvPr>
          <p:cNvSpPr txBox="1"/>
          <p:nvPr/>
        </p:nvSpPr>
        <p:spPr>
          <a:xfrm>
            <a:off x="6583680" y="4100362"/>
            <a:ext cx="3758986" cy="2031325"/>
          </a:xfrm>
          <a:prstGeom prst="rect">
            <a:avLst/>
          </a:prstGeom>
          <a:noFill/>
        </p:spPr>
        <p:txBody>
          <a:bodyPr wrap="square" rtlCol="0">
            <a:spAutoFit/>
          </a:bodyPr>
          <a:lstStyle/>
          <a:p>
            <a:pPr latinLnBrk="1"/>
            <a:r>
              <a:rPr lang="zh-CN" altLang="en-US" dirty="0">
                <a:latin typeface="微软雅黑" panose="020B0503020204020204" pitchFamily="34" charset="-122"/>
                <a:ea typeface="微软雅黑" panose="020B0503020204020204" pitchFamily="34" charset="-122"/>
              </a:rPr>
              <a:t>       图</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是指没经过处理之前通过</a:t>
            </a:r>
            <a:r>
              <a:rPr lang="en-US" altLang="zh-CN" dirty="0">
                <a:latin typeface="微软雅黑" panose="020B0503020204020204" pitchFamily="34" charset="-122"/>
                <a:ea typeface="微软雅黑" panose="020B0503020204020204" pitchFamily="34" charset="-122"/>
              </a:rPr>
              <a:t>Prophet</a:t>
            </a:r>
            <a:r>
              <a:rPr lang="zh-CN" altLang="en-US" dirty="0">
                <a:latin typeface="微软雅黑" panose="020B0503020204020204" pitchFamily="34" charset="-122"/>
                <a:ea typeface="微软雅黑" panose="020B0503020204020204" pitchFamily="34" charset="-122"/>
              </a:rPr>
              <a:t>进行可视化的结果；图</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是指经过</a:t>
            </a:r>
            <a:r>
              <a:rPr lang="en-US" altLang="zh-CN" dirty="0">
                <a:latin typeface="微软雅黑" panose="020B0503020204020204" pitchFamily="34" charset="-122"/>
                <a:ea typeface="微软雅黑" panose="020B0503020204020204" pitchFamily="34" charset="-122"/>
              </a:rPr>
              <a:t>log</a:t>
            </a:r>
            <a:r>
              <a:rPr lang="zh-CN" altLang="en-US" dirty="0">
                <a:latin typeface="微软雅黑" panose="020B0503020204020204" pitchFamily="34" charset="-122"/>
                <a:ea typeface="微软雅黑" panose="020B0503020204020204" pitchFamily="34" charset="-122"/>
              </a:rPr>
              <a:t>平滑处理之后通过</a:t>
            </a:r>
            <a:r>
              <a:rPr lang="en-US" altLang="zh-CN" dirty="0">
                <a:latin typeface="微软雅黑" panose="020B0503020204020204" pitchFamily="34" charset="-122"/>
                <a:ea typeface="微软雅黑" panose="020B0503020204020204" pitchFamily="34" charset="-122"/>
              </a:rPr>
              <a:t>Prophet</a:t>
            </a:r>
            <a:r>
              <a:rPr lang="zh-CN" altLang="en-US" dirty="0">
                <a:latin typeface="微软雅黑" panose="020B0503020204020204" pitchFamily="34" charset="-122"/>
                <a:ea typeface="微软雅黑" panose="020B0503020204020204" pitchFamily="34" charset="-122"/>
              </a:rPr>
              <a:t>进行可视化的结果；图</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是指经过</a:t>
            </a:r>
            <a:r>
              <a:rPr lang="en-US" altLang="zh-CN" dirty="0">
                <a:latin typeface="微软雅黑" panose="020B0503020204020204" pitchFamily="34" charset="-122"/>
                <a:ea typeface="微软雅黑" panose="020B0503020204020204" pitchFamily="34" charset="-122"/>
              </a:rPr>
              <a:t>log</a:t>
            </a:r>
            <a:r>
              <a:rPr lang="zh-CN" altLang="en-US" dirty="0">
                <a:latin typeface="微软雅黑" panose="020B0503020204020204" pitchFamily="34" charset="-122"/>
                <a:ea typeface="微软雅黑" panose="020B0503020204020204" pitchFamily="34" charset="-122"/>
              </a:rPr>
              <a:t>平滑处理之后，再加入通增长的</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值设定大小购物日，最后通过</a:t>
            </a:r>
            <a:r>
              <a:rPr lang="en-US" altLang="zh-CN" dirty="0">
                <a:latin typeface="微软雅黑" panose="020B0503020204020204" pitchFamily="34" charset="-122"/>
                <a:ea typeface="微软雅黑" panose="020B0503020204020204" pitchFamily="34" charset="-122"/>
              </a:rPr>
              <a:t>Prophet</a:t>
            </a:r>
            <a:r>
              <a:rPr lang="zh-CN" altLang="en-US" dirty="0">
                <a:latin typeface="微软雅黑" panose="020B0503020204020204" pitchFamily="34" charset="-122"/>
                <a:ea typeface="微软雅黑" panose="020B0503020204020204" pitchFamily="34" charset="-122"/>
              </a:rPr>
              <a:t>进行可视化的结果。</a:t>
            </a:r>
          </a:p>
        </p:txBody>
      </p:sp>
    </p:spTree>
    <p:extLst>
      <p:ext uri="{BB962C8B-B14F-4D97-AF65-F5344CB8AC3E}">
        <p14:creationId xmlns:p14="http://schemas.microsoft.com/office/powerpoint/2010/main" val="288598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0486" y="177308"/>
            <a:ext cx="9778427" cy="400208"/>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Prophet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a:t>
            </a:r>
            <a:endParaRPr lang="zh-CN" altLang="en-US" dirty="0"/>
          </a:p>
        </p:txBody>
      </p:sp>
      <p:sp>
        <p:nvSpPr>
          <p:cNvPr id="7" name="副标题 6">
            <a:extLst>
              <a:ext uri="{FF2B5EF4-FFF2-40B4-BE49-F238E27FC236}">
                <a16:creationId xmlns:a16="http://schemas.microsoft.com/office/drawing/2014/main" id="{DD8AA55C-218A-412A-B682-26950E02343B}"/>
              </a:ext>
            </a:extLst>
          </p:cNvPr>
          <p:cNvSpPr>
            <a:spLocks noGrp="1"/>
          </p:cNvSpPr>
          <p:nvPr>
            <p:ph type="subTitle" idx="1"/>
          </p:nvPr>
        </p:nvSpPr>
        <p:spPr/>
        <p:txBody>
          <a:bodyPr/>
          <a:lstStyle/>
          <a:p>
            <a:r>
              <a:rPr lang="en-US" altLang="zh-CN" dirty="0"/>
              <a:t>4</a:t>
            </a:r>
            <a:endParaRPr lang="zh-CN" altLang="en-US" dirty="0"/>
          </a:p>
        </p:txBody>
      </p:sp>
      <p:pic>
        <p:nvPicPr>
          <p:cNvPr id="8" name="图片 7">
            <a:extLst>
              <a:ext uri="{FF2B5EF4-FFF2-40B4-BE49-F238E27FC236}">
                <a16:creationId xmlns:a16="http://schemas.microsoft.com/office/drawing/2014/main" id="{373432B9-5076-476B-8021-31B4D1338D2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18028" y="672892"/>
            <a:ext cx="10355943" cy="5753302"/>
          </a:xfrm>
          <a:prstGeom prst="rect">
            <a:avLst/>
          </a:prstGeom>
        </p:spPr>
      </p:pic>
      <p:sp>
        <p:nvSpPr>
          <p:cNvPr id="15" name="文本框 14">
            <a:extLst>
              <a:ext uri="{FF2B5EF4-FFF2-40B4-BE49-F238E27FC236}">
                <a16:creationId xmlns:a16="http://schemas.microsoft.com/office/drawing/2014/main" id="{A420B13A-C85C-44D4-954D-745B2E31A2CD}"/>
              </a:ext>
            </a:extLst>
          </p:cNvPr>
          <p:cNvSpPr txBox="1"/>
          <p:nvPr/>
        </p:nvSpPr>
        <p:spPr>
          <a:xfrm>
            <a:off x="2543476" y="6059905"/>
            <a:ext cx="7582301"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戴森店铺数据一共一年半，</a:t>
            </a:r>
            <a:r>
              <a:rPr lang="en-US" altLang="zh-CN" dirty="0">
                <a:latin typeface="微软雅黑" panose="020B0503020204020204" pitchFamily="34" charset="-122"/>
                <a:ea typeface="微软雅黑" panose="020B0503020204020204" pitchFamily="34" charset="-122"/>
              </a:rPr>
              <a:t>2020-01-01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2020-12-31</a:t>
            </a:r>
            <a:r>
              <a:rPr lang="zh-CN" altLang="en-US" dirty="0">
                <a:latin typeface="微软雅黑" panose="020B0503020204020204" pitchFamily="34" charset="-122"/>
                <a:ea typeface="微软雅黑" panose="020B0503020204020204" pitchFamily="34" charset="-122"/>
              </a:rPr>
              <a:t>期间的数据作为训练集</a:t>
            </a:r>
            <a:r>
              <a:rPr lang="en-US" altLang="zh-CN" dirty="0">
                <a:latin typeface="微软雅黑" panose="020B0503020204020204" pitchFamily="34" charset="-122"/>
                <a:ea typeface="微软雅黑" panose="020B0503020204020204" pitchFamily="34" charset="-122"/>
              </a:rPr>
              <a:t>2021-01-01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2021-06-30</a:t>
            </a:r>
            <a:r>
              <a:rPr lang="zh-CN" altLang="en-US" dirty="0">
                <a:latin typeface="微软雅黑" panose="020B0503020204020204" pitchFamily="34" charset="-122"/>
                <a:ea typeface="微软雅黑" panose="020B0503020204020204" pitchFamily="34" charset="-122"/>
              </a:rPr>
              <a:t>期间的数据作为测试集。</a:t>
            </a:r>
            <a:endParaRPr lang="zh-CN" altLang="en-US" dirty="0"/>
          </a:p>
        </p:txBody>
      </p:sp>
    </p:spTree>
    <p:extLst>
      <p:ext uri="{BB962C8B-B14F-4D97-AF65-F5344CB8AC3E}">
        <p14:creationId xmlns:p14="http://schemas.microsoft.com/office/powerpoint/2010/main" val="171134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0F7C1AE-3E86-41AB-9533-CF358E9E4E0F}"/>
              </a:ext>
            </a:extLst>
          </p:cNvPr>
          <p:cNvSpPr/>
          <p:nvPr/>
        </p:nvSpPr>
        <p:spPr>
          <a:xfrm>
            <a:off x="1" y="0"/>
            <a:ext cx="990600" cy="179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TextBox 6">
            <a:extLst>
              <a:ext uri="{FF2B5EF4-FFF2-40B4-BE49-F238E27FC236}">
                <a16:creationId xmlns:a16="http://schemas.microsoft.com/office/drawing/2014/main" id="{1A143837-3ECA-4CAB-958A-D765497AD4C8}"/>
              </a:ext>
            </a:extLst>
          </p:cNvPr>
          <p:cNvSpPr txBox="1"/>
          <p:nvPr/>
        </p:nvSpPr>
        <p:spPr>
          <a:xfrm>
            <a:off x="3618565" y="1803196"/>
            <a:ext cx="655955" cy="708025"/>
          </a:xfrm>
          <a:prstGeom prst="rect">
            <a:avLst/>
          </a:prstGeom>
          <a:noFill/>
        </p:spPr>
        <p:txBody>
          <a:bodyPr wrap="none" anchor="ctr">
            <a:normAutofit/>
          </a:bodyPr>
          <a:lstStyle/>
          <a:p>
            <a:r>
              <a:rPr lang="en-US" altLang="zh-CN" sz="4000" dirty="0">
                <a:solidFill>
                  <a:schemeClr val="bg2">
                    <a:lumMod val="25000"/>
                  </a:schemeClr>
                </a:solidFill>
                <a:latin typeface="微软雅黑" panose="020B0503020204020204" pitchFamily="34" charset="-122"/>
                <a:ea typeface="微软雅黑" panose="020B0503020204020204" pitchFamily="34" charset="-122"/>
              </a:rPr>
              <a:t>01</a:t>
            </a:r>
          </a:p>
        </p:txBody>
      </p:sp>
      <p:sp>
        <p:nvSpPr>
          <p:cNvPr id="17" name="TextBox 8">
            <a:extLst>
              <a:ext uri="{FF2B5EF4-FFF2-40B4-BE49-F238E27FC236}">
                <a16:creationId xmlns:a16="http://schemas.microsoft.com/office/drawing/2014/main" id="{696661A5-9200-4E9C-BF13-51A926E55540}"/>
              </a:ext>
            </a:extLst>
          </p:cNvPr>
          <p:cNvSpPr txBox="1"/>
          <p:nvPr/>
        </p:nvSpPr>
        <p:spPr>
          <a:xfrm>
            <a:off x="3996690" y="1903360"/>
            <a:ext cx="2512060" cy="354330"/>
          </a:xfrm>
          <a:prstGeom prst="rect">
            <a:avLst/>
          </a:prstGeom>
          <a:noFill/>
        </p:spPr>
        <p:txBody>
          <a:bodyPr wrap="none" lIns="480000" tIns="0" rIns="0" bIns="0" anchor="b"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mn-ea"/>
              </a:rPr>
              <a:t>基于戴森店铺数据</a:t>
            </a:r>
            <a:r>
              <a:rPr lang="en-US" altLang="zh-CN" sz="2000" dirty="0" err="1">
                <a:solidFill>
                  <a:srgbClr val="000000"/>
                </a:solidFill>
                <a:latin typeface="微软雅黑" panose="020B0503020204020204" pitchFamily="34" charset="-122"/>
                <a:ea typeface="微软雅黑" panose="020B0503020204020204" pitchFamily="34" charset="-122"/>
                <a:sym typeface="+mn-ea"/>
              </a:rPr>
              <a:t>Gmv</a:t>
            </a:r>
            <a:r>
              <a:rPr lang="zh-CN" altLang="en-US" sz="2000" dirty="0">
                <a:solidFill>
                  <a:srgbClr val="000000"/>
                </a:solidFill>
                <a:latin typeface="微软雅黑" panose="020B0503020204020204" pitchFamily="34" charset="-122"/>
                <a:ea typeface="微软雅黑" panose="020B0503020204020204" pitchFamily="34" charset="-122"/>
                <a:sym typeface="+mn-ea"/>
              </a:rPr>
              <a:t>值和销量的分析</a:t>
            </a:r>
            <a:endParaRPr lang="zh-CN" altLang="zh-CN" sz="2000" dirty="0">
              <a:solidFill>
                <a:srgbClr val="000000"/>
              </a:solidFill>
              <a:latin typeface="微软雅黑" panose="020B0503020204020204" pitchFamily="34" charset="-122"/>
              <a:ea typeface="微软雅黑" panose="020B0503020204020204" pitchFamily="34" charset="-122"/>
              <a:sym typeface="+mn-ea"/>
            </a:endParaRPr>
          </a:p>
        </p:txBody>
      </p:sp>
      <p:sp>
        <p:nvSpPr>
          <p:cNvPr id="18" name="TextBox 11">
            <a:extLst>
              <a:ext uri="{FF2B5EF4-FFF2-40B4-BE49-F238E27FC236}">
                <a16:creationId xmlns:a16="http://schemas.microsoft.com/office/drawing/2014/main" id="{A12AF257-C2C7-4AFD-A811-FF884AAD5909}"/>
              </a:ext>
            </a:extLst>
          </p:cNvPr>
          <p:cNvSpPr txBox="1"/>
          <p:nvPr/>
        </p:nvSpPr>
        <p:spPr>
          <a:xfrm>
            <a:off x="3608940" y="2422155"/>
            <a:ext cx="718185" cy="708025"/>
          </a:xfrm>
          <a:prstGeom prst="rect">
            <a:avLst/>
          </a:prstGeom>
          <a:noFill/>
        </p:spPr>
        <p:txBody>
          <a:bodyPr wrap="none" anchor="ctr">
            <a:normAutofit/>
          </a:bodyPr>
          <a:lstStyle/>
          <a:p>
            <a:r>
              <a:rPr lang="en-US" altLang="zh-CN" sz="4000" dirty="0">
                <a:solidFill>
                  <a:schemeClr val="bg2">
                    <a:lumMod val="25000"/>
                  </a:schemeClr>
                </a:solidFill>
                <a:latin typeface="微软雅黑" panose="020B0503020204020204" pitchFamily="34" charset="-122"/>
                <a:ea typeface="微软雅黑" panose="020B0503020204020204" pitchFamily="34" charset="-122"/>
              </a:rPr>
              <a:t>02</a:t>
            </a:r>
          </a:p>
        </p:txBody>
      </p:sp>
      <p:sp>
        <p:nvSpPr>
          <p:cNvPr id="19" name="矩形 18">
            <a:extLst>
              <a:ext uri="{FF2B5EF4-FFF2-40B4-BE49-F238E27FC236}">
                <a16:creationId xmlns:a16="http://schemas.microsoft.com/office/drawing/2014/main" id="{A6364C1C-F0AA-4A67-937D-3DFB1316759B}"/>
              </a:ext>
            </a:extLst>
          </p:cNvPr>
          <p:cNvSpPr/>
          <p:nvPr/>
        </p:nvSpPr>
        <p:spPr>
          <a:xfrm>
            <a:off x="1667510" y="0"/>
            <a:ext cx="1638300" cy="6858000"/>
          </a:xfrm>
          <a:prstGeom prst="rect">
            <a:avLst/>
          </a:prstGeom>
          <a:gradFill flip="none" rotWithShape="1">
            <a:gsLst>
              <a:gs pos="0">
                <a:schemeClr val="bg1">
                  <a:lumMod val="65000"/>
                  <a:alpha val="50000"/>
                </a:schemeClr>
              </a:gs>
              <a:gs pos="7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TextBox 11">
            <a:extLst>
              <a:ext uri="{FF2B5EF4-FFF2-40B4-BE49-F238E27FC236}">
                <a16:creationId xmlns:a16="http://schemas.microsoft.com/office/drawing/2014/main" id="{DFDFEB5F-E0D0-4106-9B70-353817EA6496}"/>
              </a:ext>
            </a:extLst>
          </p:cNvPr>
          <p:cNvSpPr txBox="1"/>
          <p:nvPr/>
        </p:nvSpPr>
        <p:spPr>
          <a:xfrm>
            <a:off x="3604809" y="3713075"/>
            <a:ext cx="718185" cy="708025"/>
          </a:xfrm>
          <a:prstGeom prst="rect">
            <a:avLst/>
          </a:prstGeom>
          <a:noFill/>
        </p:spPr>
        <p:txBody>
          <a:bodyPr wrap="none" anchor="ctr">
            <a:normAutofit/>
          </a:bodyPr>
          <a:lstStyle/>
          <a:p>
            <a:r>
              <a:rPr lang="en-US" altLang="zh-CN" sz="4000" dirty="0">
                <a:solidFill>
                  <a:schemeClr val="bg2">
                    <a:lumMod val="25000"/>
                  </a:schemeClr>
                </a:solidFill>
                <a:latin typeface="微软雅黑" panose="020B0503020204020204" pitchFamily="34" charset="-122"/>
                <a:ea typeface="微软雅黑" panose="020B0503020204020204" pitchFamily="34" charset="-122"/>
              </a:rPr>
              <a:t>04</a:t>
            </a:r>
          </a:p>
        </p:txBody>
      </p:sp>
      <p:sp>
        <p:nvSpPr>
          <p:cNvPr id="22" name="TextBox 8">
            <a:extLst>
              <a:ext uri="{FF2B5EF4-FFF2-40B4-BE49-F238E27FC236}">
                <a16:creationId xmlns:a16="http://schemas.microsoft.com/office/drawing/2014/main" id="{068A413B-0EC2-4103-8E1D-386D27875C6A}"/>
              </a:ext>
            </a:extLst>
          </p:cNvPr>
          <p:cNvSpPr txBox="1"/>
          <p:nvPr/>
        </p:nvSpPr>
        <p:spPr>
          <a:xfrm>
            <a:off x="4006532" y="2611385"/>
            <a:ext cx="3299259" cy="342265"/>
          </a:xfrm>
          <a:prstGeom prst="rect">
            <a:avLst/>
          </a:prstGeom>
          <a:noFill/>
        </p:spPr>
        <p:txBody>
          <a:bodyPr wrap="none" lIns="480000" tIns="0" rIns="0" bIns="0" anchor="b"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mn-ea"/>
              </a:rPr>
              <a:t>基于戴森店铺数据复购情况的分析</a:t>
            </a:r>
            <a:endParaRPr lang="zh-CN" altLang="zh-CN" sz="2000" dirty="0">
              <a:solidFill>
                <a:srgbClr val="000000"/>
              </a:solidFill>
              <a:latin typeface="微软雅黑" panose="020B0503020204020204" pitchFamily="34" charset="-122"/>
              <a:ea typeface="微软雅黑" panose="020B0503020204020204" pitchFamily="34" charset="-122"/>
              <a:sym typeface="+mn-ea"/>
            </a:endParaRPr>
          </a:p>
        </p:txBody>
      </p:sp>
      <p:sp>
        <p:nvSpPr>
          <p:cNvPr id="23" name="TextBox 8">
            <a:extLst>
              <a:ext uri="{FF2B5EF4-FFF2-40B4-BE49-F238E27FC236}">
                <a16:creationId xmlns:a16="http://schemas.microsoft.com/office/drawing/2014/main" id="{975D4162-1B3A-48FC-87E7-6B3009774B17}"/>
              </a:ext>
            </a:extLst>
          </p:cNvPr>
          <p:cNvSpPr txBox="1"/>
          <p:nvPr/>
        </p:nvSpPr>
        <p:spPr>
          <a:xfrm>
            <a:off x="3973309" y="3789240"/>
            <a:ext cx="5628573" cy="443265"/>
          </a:xfrm>
          <a:prstGeom prst="rect">
            <a:avLst/>
          </a:prstGeom>
          <a:noFill/>
        </p:spPr>
        <p:txBody>
          <a:bodyPr wrap="none" lIns="480000" tIns="0" rIns="0" bIns="0" anchor="b"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mn-ea"/>
              </a:rPr>
              <a:t>基于戴森店铺数据进行</a:t>
            </a:r>
            <a:r>
              <a:rPr lang="en-US" altLang="zh-CN" sz="2000" dirty="0" err="1">
                <a:solidFill>
                  <a:srgbClr val="000000"/>
                </a:solidFill>
                <a:latin typeface="微软雅黑" panose="020B0503020204020204" pitchFamily="34" charset="-122"/>
                <a:ea typeface="微软雅黑" panose="020B0503020204020204" pitchFamily="34" charset="-122"/>
                <a:sym typeface="+mn-ea"/>
              </a:rPr>
              <a:t>Gmv</a:t>
            </a:r>
            <a:r>
              <a:rPr lang="zh-CN" altLang="en-US" sz="2000" dirty="0">
                <a:solidFill>
                  <a:srgbClr val="000000"/>
                </a:solidFill>
                <a:latin typeface="微软雅黑" panose="020B0503020204020204" pitchFamily="34" charset="-122"/>
                <a:ea typeface="微软雅黑" panose="020B0503020204020204" pitchFamily="34" charset="-122"/>
                <a:sym typeface="+mn-ea"/>
              </a:rPr>
              <a:t>值预测任务的模型构建</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p:txBody>
      </p:sp>
      <p:sp>
        <p:nvSpPr>
          <p:cNvPr id="25" name="矩形 24">
            <a:extLst>
              <a:ext uri="{FF2B5EF4-FFF2-40B4-BE49-F238E27FC236}">
                <a16:creationId xmlns:a16="http://schemas.microsoft.com/office/drawing/2014/main" id="{16F4462D-4604-4892-9E54-0496232B3884}"/>
              </a:ext>
            </a:extLst>
          </p:cNvPr>
          <p:cNvSpPr/>
          <p:nvPr/>
        </p:nvSpPr>
        <p:spPr>
          <a:xfrm>
            <a:off x="1494790" y="1367155"/>
            <a:ext cx="948690" cy="491490"/>
          </a:xfrm>
          <a:prstGeom prst="rect">
            <a:avLst/>
          </a:prstGeom>
        </p:spPr>
        <p:txBody>
          <a:bodyPr wrap="none">
            <a:spAutoFit/>
          </a:bodyPr>
          <a:lstStyle/>
          <a:p>
            <a:r>
              <a:rPr lang="zh-CN" altLang="en-US" sz="2600" b="1" spc="400" dirty="0">
                <a:solidFill>
                  <a:schemeClr val="bg2">
                    <a:lumMod val="25000"/>
                  </a:schemeClr>
                </a:solidFill>
                <a:latin typeface="微软雅黑" panose="020B0503020204020204" pitchFamily="34" charset="-122"/>
                <a:ea typeface="微软雅黑" panose="020B0503020204020204" pitchFamily="34" charset="-122"/>
              </a:rPr>
              <a:t>目录</a:t>
            </a:r>
          </a:p>
        </p:txBody>
      </p:sp>
      <p:grpSp>
        <p:nvGrpSpPr>
          <p:cNvPr id="26" name="组合 25">
            <a:extLst>
              <a:ext uri="{FF2B5EF4-FFF2-40B4-BE49-F238E27FC236}">
                <a16:creationId xmlns:a16="http://schemas.microsoft.com/office/drawing/2014/main" id="{E712BAB0-F096-4A5B-AD66-DAAEDDF2DB6C}"/>
              </a:ext>
            </a:extLst>
          </p:cNvPr>
          <p:cNvGrpSpPr/>
          <p:nvPr/>
        </p:nvGrpSpPr>
        <p:grpSpPr>
          <a:xfrm>
            <a:off x="1430020" y="1443355"/>
            <a:ext cx="1056640" cy="311150"/>
            <a:chOff x="5962" y="406"/>
            <a:chExt cx="1189" cy="350"/>
          </a:xfrm>
        </p:grpSpPr>
        <p:cxnSp>
          <p:nvCxnSpPr>
            <p:cNvPr id="27" name="直接连接符 26">
              <a:extLst>
                <a:ext uri="{FF2B5EF4-FFF2-40B4-BE49-F238E27FC236}">
                  <a16:creationId xmlns:a16="http://schemas.microsoft.com/office/drawing/2014/main" id="{BFF0BE56-876A-4678-B4BF-2F118FDDFE80}"/>
                </a:ext>
              </a:extLst>
            </p:cNvPr>
            <p:cNvCxnSpPr/>
            <p:nvPr/>
          </p:nvCxnSpPr>
          <p:spPr>
            <a:xfrm>
              <a:off x="5962" y="406"/>
              <a:ext cx="0" cy="3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350E655-B9EF-4D0E-B16D-68C3D1EBE632}"/>
                </a:ext>
              </a:extLst>
            </p:cNvPr>
            <p:cNvCxnSpPr/>
            <p:nvPr/>
          </p:nvCxnSpPr>
          <p:spPr>
            <a:xfrm>
              <a:off x="7151" y="406"/>
              <a:ext cx="0" cy="3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11">
            <a:extLst>
              <a:ext uri="{FF2B5EF4-FFF2-40B4-BE49-F238E27FC236}">
                <a16:creationId xmlns:a16="http://schemas.microsoft.com/office/drawing/2014/main" id="{B151AE2A-F4C5-4C23-B578-C3F1861216FC}"/>
              </a:ext>
            </a:extLst>
          </p:cNvPr>
          <p:cNvSpPr txBox="1"/>
          <p:nvPr/>
        </p:nvSpPr>
        <p:spPr>
          <a:xfrm>
            <a:off x="3599315" y="3062800"/>
            <a:ext cx="718185" cy="708025"/>
          </a:xfrm>
          <a:prstGeom prst="rect">
            <a:avLst/>
          </a:prstGeom>
          <a:noFill/>
        </p:spPr>
        <p:txBody>
          <a:bodyPr wrap="none" anchor="ctr">
            <a:normAutofit/>
          </a:bodyPr>
          <a:lstStyle/>
          <a:p>
            <a:r>
              <a:rPr lang="en-US" altLang="zh-CN" sz="4000" dirty="0">
                <a:solidFill>
                  <a:schemeClr val="bg2">
                    <a:lumMod val="25000"/>
                  </a:schemeClr>
                </a:solidFill>
                <a:latin typeface="微软雅黑" panose="020B0503020204020204" pitchFamily="34" charset="-122"/>
                <a:ea typeface="微软雅黑" panose="020B0503020204020204" pitchFamily="34" charset="-122"/>
              </a:rPr>
              <a:t>03</a:t>
            </a:r>
          </a:p>
        </p:txBody>
      </p:sp>
      <p:sp>
        <p:nvSpPr>
          <p:cNvPr id="33" name="TextBox 8">
            <a:extLst>
              <a:ext uri="{FF2B5EF4-FFF2-40B4-BE49-F238E27FC236}">
                <a16:creationId xmlns:a16="http://schemas.microsoft.com/office/drawing/2014/main" id="{A96C9195-9BC4-4919-B0DF-99E56052B055}"/>
              </a:ext>
            </a:extLst>
          </p:cNvPr>
          <p:cNvSpPr txBox="1"/>
          <p:nvPr/>
        </p:nvSpPr>
        <p:spPr>
          <a:xfrm>
            <a:off x="4006532" y="3194280"/>
            <a:ext cx="3299259" cy="342265"/>
          </a:xfrm>
          <a:prstGeom prst="rect">
            <a:avLst/>
          </a:prstGeom>
          <a:noFill/>
        </p:spPr>
        <p:txBody>
          <a:bodyPr wrap="none" lIns="480000" tIns="0" rIns="0" bIns="0" anchor="b"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mn-ea"/>
              </a:rPr>
              <a:t>基于戴森店铺数据折扣情况的分析</a:t>
            </a:r>
            <a:endParaRPr lang="zh-CN" altLang="zh-CN" sz="2000" dirty="0">
              <a:solidFill>
                <a:srgbClr val="00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0487" y="177308"/>
            <a:ext cx="9008406" cy="182203"/>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Lasso</a:t>
            </a:r>
            <a:r>
              <a:rPr lang="zh-CN" altLang="en-US" sz="2400" dirty="0">
                <a:solidFill>
                  <a:srgbClr val="000000"/>
                </a:solidFill>
                <a:latin typeface="微软雅黑" panose="020B0503020204020204" pitchFamily="34" charset="-122"/>
                <a:ea typeface="微软雅黑" panose="020B0503020204020204" pitchFamily="34" charset="-122"/>
                <a:sym typeface="+mn-ea"/>
              </a:rPr>
              <a:t>模型和</a:t>
            </a:r>
            <a:r>
              <a:rPr lang="en-US" altLang="zh-CN" sz="2400" dirty="0" err="1">
                <a:solidFill>
                  <a:srgbClr val="000000"/>
                </a:solidFill>
                <a:latin typeface="微软雅黑" panose="020B0503020204020204" pitchFamily="34" charset="-122"/>
                <a:ea typeface="微软雅黑" panose="020B0503020204020204" pitchFamily="34" charset="-122"/>
                <a:sym typeface="+mn-ea"/>
              </a:rPr>
              <a:t>ElasticNet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a:t>
            </a:r>
            <a:r>
              <a:rPr lang="en-US" altLang="zh-CN" sz="2400" dirty="0">
                <a:solidFill>
                  <a:srgbClr val="000000"/>
                </a:solidFill>
                <a:latin typeface="微软雅黑" panose="020B0503020204020204" pitchFamily="34" charset="-122"/>
                <a:ea typeface="微软雅黑" panose="020B0503020204020204" pitchFamily="34" charset="-122"/>
                <a:sym typeface="+mn-ea"/>
              </a:rPr>
              <a:t>-</a:t>
            </a:r>
            <a:r>
              <a:rPr lang="zh-CN" altLang="en-US" dirty="0"/>
              <a:t>数据预处理</a:t>
            </a:r>
            <a:br>
              <a:rPr lang="zh-CN" altLang="zh-CN" sz="2400" dirty="0">
                <a:solidFill>
                  <a:srgbClr val="000000"/>
                </a:solidFill>
                <a:latin typeface="微软雅黑" panose="020B0503020204020204" pitchFamily="34" charset="-122"/>
                <a:ea typeface="微软雅黑" panose="020B0503020204020204" pitchFamily="34" charset="-122"/>
                <a:sym typeface="+mn-ea"/>
              </a:rPr>
            </a:br>
            <a:endParaRPr lang="zh-CN" altLang="en-US" dirty="0"/>
          </a:p>
        </p:txBody>
      </p:sp>
      <p:pic>
        <p:nvPicPr>
          <p:cNvPr id="16" name="图片 15">
            <a:extLst>
              <a:ext uri="{FF2B5EF4-FFF2-40B4-BE49-F238E27FC236}">
                <a16:creationId xmlns:a16="http://schemas.microsoft.com/office/drawing/2014/main" id="{17295BA8-FCAC-4C96-B825-1F5115708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808" y="1275344"/>
            <a:ext cx="3255016" cy="2242690"/>
          </a:xfrm>
          <a:prstGeom prst="rect">
            <a:avLst/>
          </a:prstGeom>
        </p:spPr>
      </p:pic>
      <p:pic>
        <p:nvPicPr>
          <p:cNvPr id="18" name="图片 17">
            <a:extLst>
              <a:ext uri="{FF2B5EF4-FFF2-40B4-BE49-F238E27FC236}">
                <a16:creationId xmlns:a16="http://schemas.microsoft.com/office/drawing/2014/main" id="{8707653A-AB55-41BF-B1BF-BD0B0FB02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521" y="1294594"/>
            <a:ext cx="3278377" cy="2242690"/>
          </a:xfrm>
          <a:prstGeom prst="rect">
            <a:avLst/>
          </a:prstGeom>
        </p:spPr>
      </p:pic>
      <p:sp>
        <p:nvSpPr>
          <p:cNvPr id="20" name="文本框 19">
            <a:extLst>
              <a:ext uri="{FF2B5EF4-FFF2-40B4-BE49-F238E27FC236}">
                <a16:creationId xmlns:a16="http://schemas.microsoft.com/office/drawing/2014/main" id="{BDD2F57B-ABAC-4222-B6F8-49C8EE5066A7}"/>
              </a:ext>
            </a:extLst>
          </p:cNvPr>
          <p:cNvSpPr txBox="1"/>
          <p:nvPr/>
        </p:nvSpPr>
        <p:spPr>
          <a:xfrm>
            <a:off x="1530417" y="5852158"/>
            <a:ext cx="889374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上图描述了</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值分布，横轴时</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值，纵轴是</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值出现的频率。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各个图的不同在于截取不同的</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值。</a:t>
            </a:r>
          </a:p>
        </p:txBody>
      </p:sp>
      <p:pic>
        <p:nvPicPr>
          <p:cNvPr id="1026" name="Picture 2">
            <a:extLst>
              <a:ext uri="{FF2B5EF4-FFF2-40B4-BE49-F238E27FC236}">
                <a16:creationId xmlns:a16="http://schemas.microsoft.com/office/drawing/2014/main" id="{1A4C276D-F8D2-45E1-BF1E-42690D581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808" y="3518034"/>
            <a:ext cx="3222027" cy="216809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CC14382-D6EF-4AF6-BD59-D6048FE22A70}"/>
              </a:ext>
            </a:extLst>
          </p:cNvPr>
          <p:cNvPicPr>
            <a:picLocks noChangeAspect="1"/>
          </p:cNvPicPr>
          <p:nvPr/>
        </p:nvPicPr>
        <p:blipFill>
          <a:blip r:embed="rId6"/>
          <a:stretch>
            <a:fillRect/>
          </a:stretch>
        </p:blipFill>
        <p:spPr>
          <a:xfrm>
            <a:off x="6845871" y="3577764"/>
            <a:ext cx="3222027" cy="2214663"/>
          </a:xfrm>
          <a:prstGeom prst="rect">
            <a:avLst/>
          </a:prstGeom>
        </p:spPr>
      </p:pic>
      <p:sp>
        <p:nvSpPr>
          <p:cNvPr id="7" name="副标题 6">
            <a:extLst>
              <a:ext uri="{FF2B5EF4-FFF2-40B4-BE49-F238E27FC236}">
                <a16:creationId xmlns:a16="http://schemas.microsoft.com/office/drawing/2014/main" id="{DD8AA55C-218A-412A-B682-26950E02343B}"/>
              </a:ext>
            </a:extLst>
          </p:cNvPr>
          <p:cNvSpPr>
            <a:spLocks noGrp="1"/>
          </p:cNvSpPr>
          <p:nvPr>
            <p:ph type="subTitle" idx="1"/>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6087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3" y="173932"/>
            <a:ext cx="8941028" cy="442085"/>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Lasso</a:t>
            </a:r>
            <a:r>
              <a:rPr lang="zh-CN" altLang="en-US" sz="2400" dirty="0">
                <a:solidFill>
                  <a:srgbClr val="000000"/>
                </a:solidFill>
                <a:latin typeface="微软雅黑" panose="020B0503020204020204" pitchFamily="34" charset="-122"/>
                <a:ea typeface="微软雅黑" panose="020B0503020204020204" pitchFamily="34" charset="-122"/>
                <a:sym typeface="+mn-ea"/>
              </a:rPr>
              <a:t>模型和</a:t>
            </a:r>
            <a:r>
              <a:rPr lang="en-US" altLang="zh-CN" sz="2400" dirty="0" err="1">
                <a:solidFill>
                  <a:srgbClr val="000000"/>
                </a:solidFill>
                <a:latin typeface="微软雅黑" panose="020B0503020204020204" pitchFamily="34" charset="-122"/>
                <a:ea typeface="微软雅黑" panose="020B0503020204020204" pitchFamily="34" charset="-122"/>
                <a:sym typeface="+mn-ea"/>
              </a:rPr>
              <a:t>ElasticNet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a:t>
            </a:r>
            <a:r>
              <a:rPr lang="en-US" altLang="zh-CN" sz="2400" dirty="0">
                <a:solidFill>
                  <a:srgbClr val="000000"/>
                </a:solidFill>
                <a:latin typeface="微软雅黑" panose="020B0503020204020204" pitchFamily="34" charset="-122"/>
                <a:ea typeface="微软雅黑" panose="020B0503020204020204" pitchFamily="34" charset="-122"/>
                <a:sym typeface="+mn-ea"/>
              </a:rPr>
              <a:t>-</a:t>
            </a:r>
            <a:r>
              <a:rPr lang="zh-CN" altLang="en-US" dirty="0"/>
              <a:t>数据预处理</a:t>
            </a:r>
          </a:p>
        </p:txBody>
      </p:sp>
      <p:sp>
        <p:nvSpPr>
          <p:cNvPr id="3" name="副标题 2"/>
          <p:cNvSpPr>
            <a:spLocks noGrp="1"/>
          </p:cNvSpPr>
          <p:nvPr>
            <p:ph type="subTitle" idx="1"/>
          </p:nvPr>
        </p:nvSpPr>
        <p:spPr/>
        <p:txBody>
          <a:bodyPr/>
          <a:lstStyle/>
          <a:p>
            <a:r>
              <a:rPr lang="en-US" altLang="zh-CN" dirty="0"/>
              <a:t>4</a:t>
            </a:r>
          </a:p>
        </p:txBody>
      </p:sp>
      <p:sp>
        <p:nvSpPr>
          <p:cNvPr id="8" name="文本框 7">
            <a:extLst>
              <a:ext uri="{FF2B5EF4-FFF2-40B4-BE49-F238E27FC236}">
                <a16:creationId xmlns:a16="http://schemas.microsoft.com/office/drawing/2014/main" id="{B58ADCA2-D247-427A-AFCD-509C83C0B797}"/>
              </a:ext>
            </a:extLst>
          </p:cNvPr>
          <p:cNvSpPr txBox="1"/>
          <p:nvPr/>
        </p:nvSpPr>
        <p:spPr>
          <a:xfrm>
            <a:off x="886366" y="5274644"/>
            <a:ext cx="981692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上图是对数据的‘非正规’归一化，左图是对测试集的归一化，右图是对训练集的归一化。</a:t>
            </a:r>
          </a:p>
        </p:txBody>
      </p:sp>
      <p:pic>
        <p:nvPicPr>
          <p:cNvPr id="6" name="图片 5">
            <a:extLst>
              <a:ext uri="{FF2B5EF4-FFF2-40B4-BE49-F238E27FC236}">
                <a16:creationId xmlns:a16="http://schemas.microsoft.com/office/drawing/2014/main" id="{529F10D5-47BC-4A2D-82B5-CAC579D3918A}"/>
              </a:ext>
            </a:extLst>
          </p:cNvPr>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sharpenSoften amount="25000"/>
                    </a14:imgEffect>
                  </a14:imgLayer>
                </a14:imgProps>
              </a:ext>
            </a:extLst>
          </a:blip>
          <a:srcRect t="2818"/>
          <a:stretch/>
        </p:blipFill>
        <p:spPr>
          <a:xfrm>
            <a:off x="101358" y="1953928"/>
            <a:ext cx="5994642" cy="2654953"/>
          </a:xfrm>
          <a:prstGeom prst="rect">
            <a:avLst/>
          </a:prstGeom>
        </p:spPr>
      </p:pic>
      <p:pic>
        <p:nvPicPr>
          <p:cNvPr id="10" name="图片 9">
            <a:extLst>
              <a:ext uri="{FF2B5EF4-FFF2-40B4-BE49-F238E27FC236}">
                <a16:creationId xmlns:a16="http://schemas.microsoft.com/office/drawing/2014/main" id="{9725E362-7D13-48E1-8650-AD3E4DEEEAC8}"/>
              </a:ext>
            </a:extLst>
          </p:cNvPr>
          <p:cNvPicPr>
            <a:picLocks noChangeAspect="1"/>
          </p:cNvPicPr>
          <p:nvPr/>
        </p:nvPicPr>
        <p:blipFill>
          <a:blip r:embed="rId4">
            <a:clrChange>
              <a:clrFrom>
                <a:srgbClr val="F7F7F7"/>
              </a:clrFrom>
              <a:clrTo>
                <a:srgbClr val="F7F7F7">
                  <a:alpha val="0"/>
                </a:srgbClr>
              </a:clrTo>
            </a:clrChang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044185" y="2083021"/>
            <a:ext cx="6147815" cy="2319764"/>
          </a:xfrm>
          <a:prstGeom prst="rect">
            <a:avLst/>
          </a:prstGeom>
        </p:spPr>
      </p:pic>
    </p:spTree>
    <p:extLst>
      <p:ext uri="{BB962C8B-B14F-4D97-AF65-F5344CB8AC3E}">
        <p14:creationId xmlns:p14="http://schemas.microsoft.com/office/powerpoint/2010/main" val="2276596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173933"/>
            <a:ext cx="8873651" cy="369332"/>
          </a:xfrm>
        </p:spPr>
        <p:txBody>
          <a:body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Lasso</a:t>
            </a:r>
            <a:r>
              <a:rPr lang="zh-CN" altLang="en-US" sz="2400" dirty="0">
                <a:solidFill>
                  <a:srgbClr val="000000"/>
                </a:solidFill>
                <a:latin typeface="微软雅黑" panose="020B0503020204020204" pitchFamily="34" charset="-122"/>
                <a:ea typeface="微软雅黑" panose="020B0503020204020204" pitchFamily="34" charset="-122"/>
                <a:sym typeface="+mn-ea"/>
              </a:rPr>
              <a:t>模型和</a:t>
            </a:r>
            <a:r>
              <a:rPr lang="en-US" altLang="zh-CN" sz="2400" dirty="0" err="1">
                <a:solidFill>
                  <a:srgbClr val="000000"/>
                </a:solidFill>
                <a:latin typeface="微软雅黑" panose="020B0503020204020204" pitchFamily="34" charset="-122"/>
                <a:ea typeface="微软雅黑" panose="020B0503020204020204" pitchFamily="34" charset="-122"/>
                <a:sym typeface="+mn-ea"/>
              </a:rPr>
              <a:t>ElasticNet</a:t>
            </a:r>
            <a:r>
              <a:rPr lang="zh-CN" altLang="en-US" sz="2400" dirty="0">
                <a:solidFill>
                  <a:srgbClr val="000000"/>
                </a:solidFill>
                <a:latin typeface="微软雅黑" panose="020B0503020204020204" pitchFamily="34" charset="-122"/>
                <a:ea typeface="微软雅黑" panose="020B0503020204020204" pitchFamily="34" charset="-122"/>
                <a:sym typeface="+mn-ea"/>
              </a:rPr>
              <a:t>模型进行的</a:t>
            </a:r>
            <a:r>
              <a:rPr lang="en-US" altLang="zh-CN" sz="2400" dirty="0" err="1">
                <a:solidFill>
                  <a:srgbClr val="000000"/>
                </a:solidFill>
                <a:latin typeface="微软雅黑" panose="020B0503020204020204" pitchFamily="34" charset="-122"/>
                <a:ea typeface="微软雅黑" panose="020B0503020204020204" pitchFamily="34" charset="-122"/>
                <a:sym typeface="+mn-ea"/>
              </a:rPr>
              <a:t>Gmv</a:t>
            </a:r>
            <a:r>
              <a:rPr lang="zh-CN" altLang="en-US" sz="2400" dirty="0">
                <a:solidFill>
                  <a:srgbClr val="000000"/>
                </a:solidFill>
                <a:latin typeface="微软雅黑" panose="020B0503020204020204" pitchFamily="34" charset="-122"/>
                <a:ea typeface="微软雅黑" panose="020B0503020204020204" pitchFamily="34" charset="-122"/>
                <a:sym typeface="+mn-ea"/>
              </a:rPr>
              <a:t>值预测</a:t>
            </a:r>
            <a:r>
              <a:rPr lang="en-US" altLang="zh-CN" sz="2400" dirty="0">
                <a:solidFill>
                  <a:srgbClr val="000000"/>
                </a:solidFill>
                <a:latin typeface="微软雅黑" panose="020B0503020204020204" pitchFamily="34" charset="-122"/>
                <a:ea typeface="微软雅黑" panose="020B0503020204020204" pitchFamily="34" charset="-122"/>
                <a:sym typeface="+mn-ea"/>
              </a:rPr>
              <a:t>-</a:t>
            </a:r>
            <a:r>
              <a:rPr lang="zh-CN" altLang="en-US" dirty="0"/>
              <a:t>数据预处理</a:t>
            </a:r>
          </a:p>
        </p:txBody>
      </p:sp>
      <p:sp>
        <p:nvSpPr>
          <p:cNvPr id="3" name="副标题 2"/>
          <p:cNvSpPr>
            <a:spLocks noGrp="1"/>
          </p:cNvSpPr>
          <p:nvPr>
            <p:ph type="subTitle" idx="1"/>
          </p:nvPr>
        </p:nvSpPr>
        <p:spPr/>
        <p:txBody>
          <a:bodyPr/>
          <a:lstStyle/>
          <a:p>
            <a:r>
              <a:rPr lang="en-US" altLang="zh-CN" dirty="0"/>
              <a:t>4</a:t>
            </a:r>
          </a:p>
        </p:txBody>
      </p:sp>
      <p:pic>
        <p:nvPicPr>
          <p:cNvPr id="5" name="图片 4">
            <a:extLst>
              <a:ext uri="{FF2B5EF4-FFF2-40B4-BE49-F238E27FC236}">
                <a16:creationId xmlns:a16="http://schemas.microsoft.com/office/drawing/2014/main" id="{ED01BEDD-E66D-49E0-AD42-F8AC12748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029" y="1123829"/>
            <a:ext cx="3109652" cy="2582809"/>
          </a:xfrm>
          <a:prstGeom prst="rect">
            <a:avLst/>
          </a:prstGeom>
        </p:spPr>
      </p:pic>
      <p:pic>
        <p:nvPicPr>
          <p:cNvPr id="7" name="图片 6">
            <a:extLst>
              <a:ext uri="{FF2B5EF4-FFF2-40B4-BE49-F238E27FC236}">
                <a16:creationId xmlns:a16="http://schemas.microsoft.com/office/drawing/2014/main" id="{5E1B6C44-7F75-4BEA-93E5-5994A13A9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613" y="1123829"/>
            <a:ext cx="3329531" cy="2582809"/>
          </a:xfrm>
          <a:prstGeom prst="rect">
            <a:avLst/>
          </a:prstGeom>
        </p:spPr>
      </p:pic>
      <p:sp>
        <p:nvSpPr>
          <p:cNvPr id="8" name="文本框 7">
            <a:extLst>
              <a:ext uri="{FF2B5EF4-FFF2-40B4-BE49-F238E27FC236}">
                <a16:creationId xmlns:a16="http://schemas.microsoft.com/office/drawing/2014/main" id="{942F118A-B092-481E-9B4B-A378DCEA7DF6}"/>
              </a:ext>
            </a:extLst>
          </p:cNvPr>
          <p:cNvSpPr txBox="1"/>
          <p:nvPr/>
        </p:nvSpPr>
        <p:spPr>
          <a:xfrm>
            <a:off x="1029902" y="6387127"/>
            <a:ext cx="1022202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上图是基于皮尔逊系数特征相似性的可视化（不同的图之间的不同点在于对于</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的截取）</a:t>
            </a:r>
          </a:p>
        </p:txBody>
      </p:sp>
      <p:pic>
        <p:nvPicPr>
          <p:cNvPr id="2050" name="Picture 2">
            <a:extLst>
              <a:ext uri="{FF2B5EF4-FFF2-40B4-BE49-F238E27FC236}">
                <a16:creationId xmlns:a16="http://schemas.microsoft.com/office/drawing/2014/main" id="{1C3400CC-D604-4562-92AC-5836E6A1E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492" y="3605995"/>
            <a:ext cx="3109652" cy="258280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A83164B8-C226-44F2-A885-A89B1BE5C3DA}"/>
              </a:ext>
            </a:extLst>
          </p:cNvPr>
          <p:cNvPicPr>
            <a:picLocks noChangeAspect="1"/>
          </p:cNvPicPr>
          <p:nvPr/>
        </p:nvPicPr>
        <p:blipFill>
          <a:blip r:embed="rId5"/>
          <a:stretch>
            <a:fillRect/>
          </a:stretch>
        </p:blipFill>
        <p:spPr>
          <a:xfrm>
            <a:off x="6467029" y="3706638"/>
            <a:ext cx="3109652" cy="2283844"/>
          </a:xfrm>
          <a:prstGeom prst="rect">
            <a:avLst/>
          </a:prstGeom>
        </p:spPr>
      </p:pic>
    </p:spTree>
    <p:extLst>
      <p:ext uri="{BB962C8B-B14F-4D97-AF65-F5344CB8AC3E}">
        <p14:creationId xmlns:p14="http://schemas.microsoft.com/office/powerpoint/2010/main" val="3284761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173932"/>
            <a:ext cx="3522005" cy="407959"/>
          </a:xfrm>
        </p:spPr>
        <p:txBody>
          <a:bodyPr/>
          <a:lstStyle/>
          <a:p>
            <a:r>
              <a:rPr lang="zh-CN" altLang="en-US" dirty="0"/>
              <a:t>基于</a:t>
            </a:r>
            <a:r>
              <a:rPr lang="en-US" altLang="zh-CN" dirty="0"/>
              <a:t>Lasso</a:t>
            </a:r>
            <a:r>
              <a:rPr lang="zh-CN" altLang="en-US" dirty="0"/>
              <a:t>模型建模</a:t>
            </a:r>
          </a:p>
        </p:txBody>
      </p:sp>
      <p:sp>
        <p:nvSpPr>
          <p:cNvPr id="3" name="副标题 2"/>
          <p:cNvSpPr>
            <a:spLocks noGrp="1"/>
          </p:cNvSpPr>
          <p:nvPr>
            <p:ph type="subTitle" idx="1"/>
          </p:nvPr>
        </p:nvSpPr>
        <p:spPr/>
        <p:txBody>
          <a:bodyPr/>
          <a:lstStyle/>
          <a:p>
            <a:r>
              <a:rPr lang="en-US" altLang="zh-CN" dirty="0"/>
              <a:t>4</a:t>
            </a:r>
          </a:p>
        </p:txBody>
      </p:sp>
      <p:sp>
        <p:nvSpPr>
          <p:cNvPr id="8" name="文本框 7">
            <a:extLst>
              <a:ext uri="{FF2B5EF4-FFF2-40B4-BE49-F238E27FC236}">
                <a16:creationId xmlns:a16="http://schemas.microsoft.com/office/drawing/2014/main" id="{993B644E-A4B0-4963-AA70-0BC9A432F98C}"/>
              </a:ext>
            </a:extLst>
          </p:cNvPr>
          <p:cNvSpPr txBox="1"/>
          <p:nvPr/>
        </p:nvSpPr>
        <p:spPr>
          <a:xfrm>
            <a:off x="1905801" y="5974320"/>
            <a:ext cx="811409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戴森店铺数据一共一年半，</a:t>
            </a:r>
            <a:r>
              <a:rPr lang="en-US" altLang="zh-CN" dirty="0">
                <a:latin typeface="微软雅黑" panose="020B0503020204020204" pitchFamily="34" charset="-122"/>
                <a:ea typeface="微软雅黑" panose="020B0503020204020204" pitchFamily="34" charset="-122"/>
              </a:rPr>
              <a:t>2020-01-01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2020-12-31</a:t>
            </a:r>
            <a:r>
              <a:rPr lang="zh-CN" altLang="en-US" dirty="0">
                <a:latin typeface="微软雅黑" panose="020B0503020204020204" pitchFamily="34" charset="-122"/>
                <a:ea typeface="微软雅黑" panose="020B0503020204020204" pitchFamily="34" charset="-122"/>
              </a:rPr>
              <a:t>期间的数据作为训练集</a:t>
            </a:r>
            <a:r>
              <a:rPr lang="en-US" altLang="zh-CN" dirty="0">
                <a:latin typeface="微软雅黑" panose="020B0503020204020204" pitchFamily="34" charset="-122"/>
                <a:ea typeface="微软雅黑" panose="020B0503020204020204" pitchFamily="34" charset="-122"/>
              </a:rPr>
              <a:t>2021-01-01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2021-06-30</a:t>
            </a:r>
            <a:r>
              <a:rPr lang="zh-CN" altLang="en-US" dirty="0">
                <a:latin typeface="微软雅黑" panose="020B0503020204020204" pitchFamily="34" charset="-122"/>
                <a:ea typeface="微软雅黑" panose="020B0503020204020204" pitchFamily="34" charset="-122"/>
              </a:rPr>
              <a:t>期间的数据作为测试集。</a:t>
            </a:r>
          </a:p>
        </p:txBody>
      </p:sp>
      <p:pic>
        <p:nvPicPr>
          <p:cNvPr id="7" name="图片 6">
            <a:extLst>
              <a:ext uri="{FF2B5EF4-FFF2-40B4-BE49-F238E27FC236}">
                <a16:creationId xmlns:a16="http://schemas.microsoft.com/office/drawing/2014/main" id="{F168B072-8FDF-4BA8-9FB6-205819D5218F}"/>
              </a:ext>
            </a:extLst>
          </p:cNvPr>
          <p:cNvPicPr>
            <a:picLocks noChangeAspect="1"/>
          </p:cNvPicPr>
          <p:nvPr/>
        </p:nvPicPr>
        <p:blipFill rotWithShape="1">
          <a:blip r:embed="rId2"/>
          <a:srcRect r="4957" b="6103"/>
          <a:stretch/>
        </p:blipFill>
        <p:spPr>
          <a:xfrm>
            <a:off x="788678" y="798021"/>
            <a:ext cx="10348342" cy="5277600"/>
          </a:xfrm>
          <a:prstGeom prst="rect">
            <a:avLst/>
          </a:prstGeom>
        </p:spPr>
      </p:pic>
    </p:spTree>
    <p:extLst>
      <p:ext uri="{BB962C8B-B14F-4D97-AF65-F5344CB8AC3E}">
        <p14:creationId xmlns:p14="http://schemas.microsoft.com/office/powerpoint/2010/main" val="307550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173932"/>
            <a:ext cx="3522005" cy="407959"/>
          </a:xfrm>
        </p:spPr>
        <p:txBody>
          <a:bodyPr/>
          <a:lstStyle/>
          <a:p>
            <a:r>
              <a:rPr lang="zh-CN" altLang="en-US" dirty="0"/>
              <a:t>基于</a:t>
            </a:r>
            <a:r>
              <a:rPr lang="en-US" altLang="zh-CN" sz="2400" dirty="0">
                <a:solidFill>
                  <a:srgbClr val="000000"/>
                </a:solidFill>
                <a:sym typeface="+mn-ea"/>
              </a:rPr>
              <a:t>ElasticNet</a:t>
            </a:r>
            <a:r>
              <a:rPr lang="zh-CN" altLang="en-US" dirty="0"/>
              <a:t>模型建模</a:t>
            </a:r>
          </a:p>
        </p:txBody>
      </p:sp>
      <p:sp>
        <p:nvSpPr>
          <p:cNvPr id="3" name="副标题 2"/>
          <p:cNvSpPr>
            <a:spLocks noGrp="1"/>
          </p:cNvSpPr>
          <p:nvPr>
            <p:ph type="subTitle" idx="1"/>
          </p:nvPr>
        </p:nvSpPr>
        <p:spPr/>
        <p:txBody>
          <a:bodyPr/>
          <a:lstStyle/>
          <a:p>
            <a:r>
              <a:rPr lang="en-US" altLang="zh-CN" dirty="0"/>
              <a:t>4</a:t>
            </a:r>
          </a:p>
        </p:txBody>
      </p:sp>
      <p:sp>
        <p:nvSpPr>
          <p:cNvPr id="8" name="文本框 7">
            <a:extLst>
              <a:ext uri="{FF2B5EF4-FFF2-40B4-BE49-F238E27FC236}">
                <a16:creationId xmlns:a16="http://schemas.microsoft.com/office/drawing/2014/main" id="{993B644E-A4B0-4963-AA70-0BC9A432F98C}"/>
              </a:ext>
            </a:extLst>
          </p:cNvPr>
          <p:cNvSpPr txBox="1"/>
          <p:nvPr/>
        </p:nvSpPr>
        <p:spPr>
          <a:xfrm>
            <a:off x="1905801" y="5974320"/>
            <a:ext cx="811409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戴森店铺数据一共一年半，</a:t>
            </a:r>
            <a:r>
              <a:rPr lang="en-US" altLang="zh-CN" dirty="0">
                <a:latin typeface="微软雅黑" panose="020B0503020204020204" pitchFamily="34" charset="-122"/>
                <a:ea typeface="微软雅黑" panose="020B0503020204020204" pitchFamily="34" charset="-122"/>
              </a:rPr>
              <a:t>2020-01-01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2020-12-31</a:t>
            </a:r>
            <a:r>
              <a:rPr lang="zh-CN" altLang="en-US" dirty="0">
                <a:latin typeface="微软雅黑" panose="020B0503020204020204" pitchFamily="34" charset="-122"/>
                <a:ea typeface="微软雅黑" panose="020B0503020204020204" pitchFamily="34" charset="-122"/>
              </a:rPr>
              <a:t>期间的数据作为训练集</a:t>
            </a:r>
            <a:r>
              <a:rPr lang="en-US" altLang="zh-CN" dirty="0">
                <a:latin typeface="微软雅黑" panose="020B0503020204020204" pitchFamily="34" charset="-122"/>
                <a:ea typeface="微软雅黑" panose="020B0503020204020204" pitchFamily="34" charset="-122"/>
              </a:rPr>
              <a:t>2021-01-01</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2021-06-30</a:t>
            </a:r>
            <a:r>
              <a:rPr lang="zh-CN" altLang="en-US" dirty="0">
                <a:latin typeface="微软雅黑" panose="020B0503020204020204" pitchFamily="34" charset="-122"/>
                <a:ea typeface="微软雅黑" panose="020B0503020204020204" pitchFamily="34" charset="-122"/>
              </a:rPr>
              <a:t>期间的数据作为测试集。</a:t>
            </a:r>
          </a:p>
        </p:txBody>
      </p:sp>
      <p:pic>
        <p:nvPicPr>
          <p:cNvPr id="12" name="图片 11">
            <a:extLst>
              <a:ext uri="{FF2B5EF4-FFF2-40B4-BE49-F238E27FC236}">
                <a16:creationId xmlns:a16="http://schemas.microsoft.com/office/drawing/2014/main" id="{1DD59A56-2906-4ED2-94F5-E889EBEB3BB0}"/>
              </a:ext>
            </a:extLst>
          </p:cNvPr>
          <p:cNvPicPr>
            <a:picLocks noChangeAspect="1"/>
          </p:cNvPicPr>
          <p:nvPr/>
        </p:nvPicPr>
        <p:blipFill rotWithShape="1">
          <a:blip r:embed="rId3"/>
          <a:srcRect r="4858" b="7176"/>
          <a:stretch/>
        </p:blipFill>
        <p:spPr>
          <a:xfrm>
            <a:off x="790112" y="798020"/>
            <a:ext cx="10490696" cy="5195741"/>
          </a:xfrm>
          <a:prstGeom prst="rect">
            <a:avLst/>
          </a:prstGeom>
        </p:spPr>
      </p:pic>
    </p:spTree>
    <p:extLst>
      <p:ext uri="{BB962C8B-B14F-4D97-AF65-F5344CB8AC3E}">
        <p14:creationId xmlns:p14="http://schemas.microsoft.com/office/powerpoint/2010/main" val="2172606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241309"/>
            <a:ext cx="5216052" cy="407959"/>
          </a:xfrm>
        </p:spPr>
        <p:txBody>
          <a:bodyPr/>
          <a:lstStyle/>
          <a:p>
            <a:r>
              <a:rPr lang="zh-CN" altLang="en-US" dirty="0"/>
              <a:t>基于</a:t>
            </a:r>
            <a:r>
              <a:rPr lang="en-US" altLang="zh-CN" dirty="0" err="1"/>
              <a:t>Lstm</a:t>
            </a:r>
            <a:r>
              <a:rPr lang="en-US" altLang="zh-CN" dirty="0"/>
              <a:t>-</a:t>
            </a:r>
            <a:r>
              <a:rPr lang="en-US" altLang="zh-CN" dirty="0" err="1"/>
              <a:t>cnn</a:t>
            </a:r>
            <a:r>
              <a:rPr lang="en-US" altLang="zh-CN" dirty="0"/>
              <a:t>-attention</a:t>
            </a:r>
            <a:r>
              <a:rPr lang="zh-CN" altLang="en-US" dirty="0"/>
              <a:t>模型建模</a:t>
            </a:r>
          </a:p>
        </p:txBody>
      </p:sp>
      <p:sp>
        <p:nvSpPr>
          <p:cNvPr id="3" name="副标题 2"/>
          <p:cNvSpPr>
            <a:spLocks noGrp="1"/>
          </p:cNvSpPr>
          <p:nvPr>
            <p:ph type="subTitle" idx="1"/>
          </p:nvPr>
        </p:nvSpPr>
        <p:spPr/>
        <p:txBody>
          <a:bodyPr/>
          <a:lstStyle/>
          <a:p>
            <a:r>
              <a:rPr lang="en-US" altLang="zh-CN" dirty="0"/>
              <a:t>4</a:t>
            </a:r>
          </a:p>
        </p:txBody>
      </p:sp>
      <p:sp>
        <p:nvSpPr>
          <p:cNvPr id="8" name="文本框 7">
            <a:extLst>
              <a:ext uri="{FF2B5EF4-FFF2-40B4-BE49-F238E27FC236}">
                <a16:creationId xmlns:a16="http://schemas.microsoft.com/office/drawing/2014/main" id="{993B644E-A4B0-4963-AA70-0BC9A432F98C}"/>
              </a:ext>
            </a:extLst>
          </p:cNvPr>
          <p:cNvSpPr txBox="1"/>
          <p:nvPr/>
        </p:nvSpPr>
        <p:spPr>
          <a:xfrm>
            <a:off x="1520791" y="5974320"/>
            <a:ext cx="905716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上图是订单级别的预测和真实值的可视化，可以看出对于单个订单的预测效果良好。</a:t>
            </a:r>
          </a:p>
        </p:txBody>
      </p:sp>
      <p:pic>
        <p:nvPicPr>
          <p:cNvPr id="5" name="图片 4">
            <a:extLst>
              <a:ext uri="{FF2B5EF4-FFF2-40B4-BE49-F238E27FC236}">
                <a16:creationId xmlns:a16="http://schemas.microsoft.com/office/drawing/2014/main" id="{63ECA2F1-6D43-44F0-AF32-F98118A939EF}"/>
              </a:ext>
            </a:extLst>
          </p:cNvPr>
          <p:cNvPicPr>
            <a:picLocks noChangeAspect="1"/>
          </p:cNvPicPr>
          <p:nvPr/>
        </p:nvPicPr>
        <p:blipFill>
          <a:blip r:embed="rId3"/>
          <a:stretch>
            <a:fillRect/>
          </a:stretch>
        </p:blipFill>
        <p:spPr>
          <a:xfrm>
            <a:off x="1448706" y="981339"/>
            <a:ext cx="9057163" cy="4903317"/>
          </a:xfrm>
          <a:prstGeom prst="rect">
            <a:avLst/>
          </a:prstGeom>
        </p:spPr>
      </p:pic>
    </p:spTree>
    <p:extLst>
      <p:ext uri="{BB962C8B-B14F-4D97-AF65-F5344CB8AC3E}">
        <p14:creationId xmlns:p14="http://schemas.microsoft.com/office/powerpoint/2010/main" val="3931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评估指标</a:t>
            </a:r>
            <a:br>
              <a:rPr lang="en-US" altLang="zh-CN" dirty="0"/>
            </a:br>
            <a:endParaRPr lang="zh-CN" altLang="en-US" dirty="0"/>
          </a:p>
        </p:txBody>
      </p:sp>
      <p:sp>
        <p:nvSpPr>
          <p:cNvPr id="3" name="副标题 2"/>
          <p:cNvSpPr>
            <a:spLocks noGrp="1"/>
          </p:cNvSpPr>
          <p:nvPr>
            <p:ph type="subTitle" idx="1"/>
          </p:nvPr>
        </p:nvSpPr>
        <p:spPr/>
        <p:txBody>
          <a:bodyPr/>
          <a:lstStyle/>
          <a:p>
            <a:r>
              <a:rPr lang="en-US" altLang="zh-CN" dirty="0"/>
              <a:t>4</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62648A6-1864-4D18-8EEA-264881FA48ED}"/>
                  </a:ext>
                </a:extLst>
              </p:cNvPr>
              <p:cNvSpPr txBox="1"/>
              <p:nvPr/>
            </p:nvSpPr>
            <p:spPr>
              <a:xfrm>
                <a:off x="790113" y="2290813"/>
                <a:ext cx="5186644" cy="31089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均方根误差（</a:t>
                </a:r>
                <a:r>
                  <a:rPr lang="en-US" altLang="zh-CN" dirty="0">
                    <a:latin typeface="微软雅黑" panose="020B0503020204020204" pitchFamily="34" charset="-122"/>
                    <a:ea typeface="微软雅黑" panose="020B0503020204020204" pitchFamily="34" charset="-122"/>
                  </a:rPr>
                  <a:t>Root Mean Square Error</a:t>
                </a:r>
                <a:r>
                  <a:rPr lang="zh-CN" altLang="en-US" dirty="0">
                    <a:latin typeface="微软雅黑" panose="020B0503020204020204" pitchFamily="34" charset="-122"/>
                    <a:ea typeface="微软雅黑" panose="020B0503020204020204" pitchFamily="34" charset="-122"/>
                  </a:rPr>
                  <a:t>），其实就是</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加了个根号，这样数量级上比较直观，比如</a:t>
                </a:r>
                <a:r>
                  <a:rPr lang="en-US" altLang="zh-CN" dirty="0">
                    <a:latin typeface="微软雅黑" panose="020B0503020204020204" pitchFamily="34" charset="-122"/>
                    <a:ea typeface="微软雅黑" panose="020B0503020204020204" pitchFamily="34" charset="-122"/>
                  </a:rPr>
                  <a:t>RMSE=10</a:t>
                </a:r>
                <a:r>
                  <a:rPr lang="zh-CN" altLang="en-US" dirty="0">
                    <a:latin typeface="微软雅黑" panose="020B0503020204020204" pitchFamily="34" charset="-122"/>
                    <a:ea typeface="微软雅黑" panose="020B0503020204020204" pitchFamily="34" charset="-122"/>
                  </a:rPr>
                  <a:t>，可以认为回归效果相比真实值平均相差</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lgn="l"/>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微软雅黑" panose="020B0503020204020204" pitchFamily="34" charset="-122"/>
                          <a:cs typeface="Times New Roman" panose="02020603050405020304" pitchFamily="18" charset="0"/>
                        </a:rPr>
                        <m:t>𝑅𝑀𝑆𝐸</m:t>
                      </m:r>
                      <m:r>
                        <a:rPr lang="en-US" altLang="zh-CN" sz="1800" i="1" kern="100" smtClean="0">
                          <a:effectLst/>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1</m:t>
                              </m:r>
                            </m:num>
                            <m:den>
                              <m:r>
                                <m:rPr>
                                  <m:sty m:val="p"/>
                                </m:rPr>
                                <a:rPr lang="en-US" altLang="zh-CN" i="1" kern="100">
                                  <a:latin typeface="Cambria Math" panose="02040503050406030204" pitchFamily="18" charset="0"/>
                                  <a:ea typeface="微软雅黑" panose="020B0503020204020204" pitchFamily="34" charset="-122"/>
                                  <a:cs typeface="Times New Roman" panose="02020603050405020304" pitchFamily="18" charset="0"/>
                                </a:rPr>
                                <m:t>n</m:t>
                              </m:r>
                            </m:den>
                          </m:f>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8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𝑛</m:t>
                              </m:r>
                            </m:sup>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m:t>
                                  </m:r>
                                </m:e>
                                <m:sup>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2</m:t>
                                  </m:r>
                                </m:sup>
                              </m:sSup>
                            </m:e>
                          </m:nary>
                        </m:e>
                      </m:ra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862648A6-1864-4D18-8EEA-264881FA48ED}"/>
                  </a:ext>
                </a:extLst>
              </p:cNvPr>
              <p:cNvSpPr txBox="1">
                <a:spLocks noRot="1" noChangeAspect="1" noMove="1" noResize="1" noEditPoints="1" noAdjustHandles="1" noChangeArrowheads="1" noChangeShapeType="1" noTextEdit="1"/>
              </p:cNvSpPr>
              <p:nvPr/>
            </p:nvSpPr>
            <p:spPr>
              <a:xfrm>
                <a:off x="790113" y="2290813"/>
                <a:ext cx="5186644" cy="3108928"/>
              </a:xfrm>
              <a:prstGeom prst="rect">
                <a:avLst/>
              </a:prstGeom>
              <a:blipFill>
                <a:blip r:embed="rId2"/>
                <a:stretch>
                  <a:fillRect l="-1059" t="-1176" r="-35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EA848D9-7D1C-4E7B-BAD6-9832EE65F7B5}"/>
              </a:ext>
            </a:extLst>
          </p:cNvPr>
          <p:cNvSpPr txBox="1"/>
          <p:nvPr/>
        </p:nvSpPr>
        <p:spPr>
          <a:xfrm>
            <a:off x="790113" y="1770590"/>
            <a:ext cx="1056102"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RMSE</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122027-B5ED-4FD0-B4DF-A58C88F8C610}"/>
                  </a:ext>
                </a:extLst>
              </p:cNvPr>
              <p:cNvSpPr txBox="1"/>
              <p:nvPr/>
            </p:nvSpPr>
            <p:spPr>
              <a:xfrm>
                <a:off x="6066593" y="2290813"/>
                <a:ext cx="5186644" cy="2968057"/>
              </a:xfrm>
              <a:prstGeom prst="rect">
                <a:avLst/>
              </a:prstGeom>
              <a:noFill/>
            </p:spPr>
            <p:txBody>
              <a:bodyPr wrap="square" rtlCol="0">
                <a:spAutoFit/>
              </a:bodyPr>
              <a:lstStyle/>
              <a:p>
                <a:pPr latinLnBrk="1"/>
                <a:r>
                  <a:rPr lang="zh-CN" altLang="en-US" dirty="0">
                    <a:latin typeface="微软雅黑" panose="020B0503020204020204" pitchFamily="34" charset="-122"/>
                    <a:ea typeface="微软雅黑" panose="020B0503020204020204" pitchFamily="34" charset="-122"/>
                  </a:rPr>
                  <a:t>       平均绝对百分比误差（</a:t>
                </a:r>
                <a:r>
                  <a:rPr lang="en-US" altLang="zh-CN" dirty="0">
                    <a:latin typeface="微软雅黑" panose="020B0503020204020204" pitchFamily="34" charset="-122"/>
                    <a:ea typeface="微软雅黑" panose="020B0503020204020204" pitchFamily="34" charset="-122"/>
                  </a:rPr>
                  <a:t>Mean Absolute Percentage Error)</a:t>
                </a:r>
                <a:r>
                  <a:rPr lang="zh-CN" altLang="en-US" dirty="0">
                    <a:latin typeface="微软雅黑" panose="020B0503020204020204" pitchFamily="34" charset="-122"/>
                    <a:ea typeface="微软雅黑" panose="020B0503020204020204" pitchFamily="34" charset="-122"/>
                  </a:rPr>
                  <a:t>，其实就是说，预测的平均误差，比如</a:t>
                </a:r>
                <a:r>
                  <a:rPr lang="en-US" altLang="zh-CN" dirty="0">
                    <a:latin typeface="微软雅黑" panose="020B0503020204020204" pitchFamily="34" charset="-122"/>
                    <a:ea typeface="微软雅黑" panose="020B0503020204020204" pitchFamily="34" charset="-122"/>
                  </a:rPr>
                  <a:t>MAPE=2%</a:t>
                </a:r>
                <a:r>
                  <a:rPr lang="zh-CN" altLang="en-US" dirty="0">
                    <a:latin typeface="微软雅黑" panose="020B0503020204020204" pitchFamily="34" charset="-122"/>
                    <a:ea typeface="微软雅黑" panose="020B0503020204020204" pitchFamily="34" charset="-122"/>
                  </a:rPr>
                  <a:t>，可以认为预测值相比真实值平均相差</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𝑀𝐴𝑃𝐸</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100%</m:t>
                          </m:r>
                        </m:num>
                        <m:den>
                          <m:r>
                            <a:rPr lang="en-US" altLang="zh-CN" i="1">
                              <a:latin typeface="Cambria Math" panose="02040503050406030204" pitchFamily="18" charset="0"/>
                            </a:rPr>
                            <m:t>𝑛</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𝑗</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en>
                              </m:f>
                            </m:e>
                          </m:d>
                        </m:e>
                      </m:nary>
                    </m:oMath>
                  </m:oMathPara>
                </a14:m>
                <a:endParaRPr lang="zh-CN" altLang="zh-CN" dirty="0"/>
              </a:p>
              <a:p>
                <a:pPr algn="l"/>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09122027-B5ED-4FD0-B4DF-A58C88F8C610}"/>
                  </a:ext>
                </a:extLst>
              </p:cNvPr>
              <p:cNvSpPr txBox="1">
                <a:spLocks noRot="1" noChangeAspect="1" noMove="1" noResize="1" noEditPoints="1" noAdjustHandles="1" noChangeArrowheads="1" noChangeShapeType="1" noTextEdit="1"/>
              </p:cNvSpPr>
              <p:nvPr/>
            </p:nvSpPr>
            <p:spPr>
              <a:xfrm>
                <a:off x="6066593" y="2290813"/>
                <a:ext cx="5186644" cy="2968057"/>
              </a:xfrm>
              <a:prstGeom prst="rect">
                <a:avLst/>
              </a:prstGeom>
              <a:blipFill>
                <a:blip r:embed="rId3"/>
                <a:stretch>
                  <a:fillRect l="-940" t="-1232" r="-35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30141B1-2EE1-4FC8-8239-BBABD831B435}"/>
              </a:ext>
            </a:extLst>
          </p:cNvPr>
          <p:cNvSpPr txBox="1"/>
          <p:nvPr/>
        </p:nvSpPr>
        <p:spPr>
          <a:xfrm>
            <a:off x="6066593" y="1770590"/>
            <a:ext cx="1056102"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MAPE</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6A9640-FEF4-4DE5-987B-828EF9688C39}"/>
                  </a:ext>
                </a:extLst>
              </p:cNvPr>
              <p:cNvSpPr txBox="1"/>
              <p:nvPr/>
            </p:nvSpPr>
            <p:spPr>
              <a:xfrm>
                <a:off x="2723947" y="5476775"/>
                <a:ext cx="8537608" cy="39504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上面两个公式中，</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是指数据长度；</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dirty="0">
                    <a:latin typeface="微软雅黑" panose="020B0503020204020204" pitchFamily="34" charset="-122"/>
                    <a:ea typeface="微软雅黑" panose="020B0503020204020204" pitchFamily="34" charset="-122"/>
                  </a:rPr>
                  <a:t>是真实值；</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𝑦</m:t>
                        </m:r>
                      </m:e>
                      <m:sub>
                        <m:r>
                          <m:rPr>
                            <m:sty m:val="p"/>
                          </m:rPr>
                          <a:rPr lang="en-US" altLang="zh-CN" i="1" kern="100">
                            <a:latin typeface="Cambria Math" panose="02040503050406030204" pitchFamily="18" charset="0"/>
                            <a:ea typeface="微软雅黑" panose="020B0503020204020204" pitchFamily="34" charset="-122"/>
                            <a:cs typeface="Times New Roman" panose="02020603050405020304" pitchFamily="18" charset="0"/>
                          </a:rPr>
                          <m:t>j</m:t>
                        </m:r>
                      </m:sub>
                    </m:sSub>
                    <m:r>
                      <a:rPr lang="zh-CN" altLang="en-US" i="1" kern="100">
                        <a:latin typeface="Cambria Math" panose="02040503050406030204" pitchFamily="18" charset="0"/>
                        <a:ea typeface="微软雅黑" panose="020B0503020204020204" pitchFamily="34" charset="-122"/>
                        <a:cs typeface="Times New Roman" panose="02020603050405020304" pitchFamily="18" charset="0"/>
                      </a:rPr>
                      <m:t>是</m:t>
                    </m:r>
                  </m:oMath>
                </a14:m>
                <a:r>
                  <a:rPr lang="zh-CN" altLang="en-US" dirty="0">
                    <a:latin typeface="微软雅黑" panose="020B0503020204020204" pitchFamily="34" charset="-122"/>
                    <a:ea typeface="微软雅黑" panose="020B0503020204020204" pitchFamily="34" charset="-122"/>
                  </a:rPr>
                  <a:t>预测值。</a:t>
                </a:r>
              </a:p>
            </p:txBody>
          </p:sp>
        </mc:Choice>
        <mc:Fallback xmlns="">
          <p:sp>
            <p:nvSpPr>
              <p:cNvPr id="11" name="文本框 10">
                <a:extLst>
                  <a:ext uri="{FF2B5EF4-FFF2-40B4-BE49-F238E27FC236}">
                    <a16:creationId xmlns:a16="http://schemas.microsoft.com/office/drawing/2014/main" id="{F76A9640-FEF4-4DE5-987B-828EF9688C39}"/>
                  </a:ext>
                </a:extLst>
              </p:cNvPr>
              <p:cNvSpPr txBox="1">
                <a:spLocks noRot="1" noChangeAspect="1" noMove="1" noResize="1" noEditPoints="1" noAdjustHandles="1" noChangeArrowheads="1" noChangeShapeType="1" noTextEdit="1"/>
              </p:cNvSpPr>
              <p:nvPr/>
            </p:nvSpPr>
            <p:spPr>
              <a:xfrm>
                <a:off x="2723947" y="5476775"/>
                <a:ext cx="8537608" cy="395045"/>
              </a:xfrm>
              <a:prstGeom prst="rect">
                <a:avLst/>
              </a:prstGeom>
              <a:blipFill>
                <a:blip r:embed="rId4"/>
                <a:stretch>
                  <a:fillRect l="-643" t="-7692" b="-1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56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模型评估</a:t>
            </a:r>
            <a:br>
              <a:rPr lang="en-US" altLang="zh-CN" dirty="0"/>
            </a:br>
            <a:endParaRPr lang="zh-CN" altLang="en-US" dirty="0"/>
          </a:p>
        </p:txBody>
      </p:sp>
      <p:sp>
        <p:nvSpPr>
          <p:cNvPr id="3" name="副标题 2"/>
          <p:cNvSpPr>
            <a:spLocks noGrp="1"/>
          </p:cNvSpPr>
          <p:nvPr>
            <p:ph type="subTitle" idx="1"/>
          </p:nvPr>
        </p:nvSpPr>
        <p:spPr/>
        <p:txBody>
          <a:bodyPr/>
          <a:lstStyle/>
          <a:p>
            <a:r>
              <a:rPr lang="en-US" altLang="zh-CN" dirty="0"/>
              <a:t>4</a:t>
            </a:r>
          </a:p>
        </p:txBody>
      </p:sp>
      <p:graphicFrame>
        <p:nvGraphicFramePr>
          <p:cNvPr id="4" name="表格 3">
            <a:extLst>
              <a:ext uri="{FF2B5EF4-FFF2-40B4-BE49-F238E27FC236}">
                <a16:creationId xmlns:a16="http://schemas.microsoft.com/office/drawing/2014/main" id="{5279A91A-A19D-46E9-B169-36B7CEC931B2}"/>
              </a:ext>
            </a:extLst>
          </p:cNvPr>
          <p:cNvGraphicFramePr>
            <a:graphicFrameLocks noGrp="1"/>
          </p:cNvGraphicFramePr>
          <p:nvPr>
            <p:extLst>
              <p:ext uri="{D42A27DB-BD31-4B8C-83A1-F6EECF244321}">
                <p14:modId xmlns:p14="http://schemas.microsoft.com/office/powerpoint/2010/main" val="4279408953"/>
              </p:ext>
            </p:extLst>
          </p:nvPr>
        </p:nvGraphicFramePr>
        <p:xfrm>
          <a:off x="838200" y="1626670"/>
          <a:ext cx="10635114" cy="4466125"/>
        </p:xfrm>
        <a:graphic>
          <a:graphicData uri="http://schemas.openxmlformats.org/drawingml/2006/table">
            <a:tbl>
              <a:tblPr firstRow="1" bandRow="1">
                <a:tableStyleId>{5C22544A-7EE6-4342-B048-85BDC9FD1C3A}</a:tableStyleId>
              </a:tblPr>
              <a:tblGrid>
                <a:gridCol w="3316028">
                  <a:extLst>
                    <a:ext uri="{9D8B030D-6E8A-4147-A177-3AD203B41FA5}">
                      <a16:colId xmlns:a16="http://schemas.microsoft.com/office/drawing/2014/main" val="2988493872"/>
                    </a:ext>
                  </a:extLst>
                </a:gridCol>
                <a:gridCol w="3660607">
                  <a:extLst>
                    <a:ext uri="{9D8B030D-6E8A-4147-A177-3AD203B41FA5}">
                      <a16:colId xmlns:a16="http://schemas.microsoft.com/office/drawing/2014/main" val="2346398180"/>
                    </a:ext>
                  </a:extLst>
                </a:gridCol>
                <a:gridCol w="3658479">
                  <a:extLst>
                    <a:ext uri="{9D8B030D-6E8A-4147-A177-3AD203B41FA5}">
                      <a16:colId xmlns:a16="http://schemas.microsoft.com/office/drawing/2014/main" val="2648984222"/>
                    </a:ext>
                  </a:extLst>
                </a:gridCol>
              </a:tblGrid>
              <a:tr h="893225">
                <a:tc>
                  <a:txBody>
                    <a:bodyPr/>
                    <a:lstStyle/>
                    <a:p>
                      <a:pPr algn="ctr"/>
                      <a:r>
                        <a:rPr lang="zh-CN" altLang="en-US" sz="1800" kern="100" dirty="0">
                          <a:effectLst/>
                        </a:rPr>
                        <a:t>模型评估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sz="1800" kern="100" dirty="0" err="1">
                          <a:effectLst/>
                        </a:rPr>
                        <a:t>Rmse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sz="1800" kern="100" dirty="0" err="1">
                          <a:effectLst/>
                        </a:rPr>
                        <a:t>Mape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2859100464"/>
                  </a:ext>
                </a:extLst>
              </a:tr>
              <a:tr h="893225">
                <a:tc>
                  <a:txBody>
                    <a:bodyPr/>
                    <a:lstStyle/>
                    <a:p>
                      <a:pPr algn="ctr"/>
                      <a:r>
                        <a:rPr lang="en-US" altLang="zh-CN" sz="1800" kern="100" dirty="0">
                          <a:effectLst/>
                        </a:rPr>
                        <a:t>Prophet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sz="1800" kern="100" dirty="0">
                          <a:effectLst/>
                        </a:rPr>
                        <a:t>5415909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sz="1800" kern="100" dirty="0">
                          <a:effectLst/>
                        </a:rPr>
                        <a:t>49.46%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2857078658"/>
                  </a:ext>
                </a:extLst>
              </a:tr>
              <a:tr h="893225">
                <a:tc>
                  <a:txBody>
                    <a:bodyPr/>
                    <a:lstStyle/>
                    <a:p>
                      <a:pPr algn="ctr"/>
                      <a:r>
                        <a:rPr lang="en-US" altLang="zh-CN" dirty="0"/>
                        <a:t>Lasso</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mn-lt"/>
                          <a:ea typeface="+mn-ea"/>
                          <a:cs typeface="+mn-cs"/>
                        </a:rPr>
                        <a:t>135512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mn-lt"/>
                          <a:ea typeface="+mn-ea"/>
                          <a:cs typeface="+mn-cs"/>
                        </a:rPr>
                        <a:t>2.69</a:t>
                      </a:r>
                      <a:r>
                        <a:rPr lang="en-US" sz="1800" kern="10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141978448"/>
                  </a:ext>
                </a:extLst>
              </a:tr>
              <a:tr h="893225">
                <a:tc>
                  <a:txBody>
                    <a:bodyPr/>
                    <a:lstStyle/>
                    <a:p>
                      <a:pPr algn="ctr"/>
                      <a:r>
                        <a:rPr lang="en-US" altLang="zh-CN" sz="1800" dirty="0" err="1">
                          <a:solidFill>
                            <a:srgbClr val="000000"/>
                          </a:solidFill>
                          <a:sym typeface="+mn-ea"/>
                        </a:rPr>
                        <a:t>ElasticNet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mn-lt"/>
                          <a:ea typeface="+mn-ea"/>
                          <a:cs typeface="+mn-cs"/>
                        </a:rPr>
                        <a:t>125160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mn-lt"/>
                          <a:ea typeface="+mn-ea"/>
                          <a:cs typeface="+mn-cs"/>
                        </a:rPr>
                        <a:t>2.34</a:t>
                      </a:r>
                      <a:r>
                        <a:rPr lang="en-US" sz="1800" kern="10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1537238156"/>
                  </a:ext>
                </a:extLst>
              </a:tr>
              <a:tr h="893225">
                <a:tc>
                  <a:txBody>
                    <a:bodyPr/>
                    <a:lstStyle/>
                    <a:p>
                      <a:pPr algn="ct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Lstm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-attention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dirty="0"/>
                        <a:t>367024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dirty="0"/>
                        <a:t>2.55</a:t>
                      </a:r>
                      <a:r>
                        <a:rPr lang="en-US" sz="1800" kern="10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3023875827"/>
                  </a:ext>
                </a:extLst>
              </a:tr>
            </a:tbl>
          </a:graphicData>
        </a:graphic>
      </p:graphicFrame>
    </p:spTree>
    <p:extLst>
      <p:ext uri="{BB962C8B-B14F-4D97-AF65-F5344CB8AC3E}">
        <p14:creationId xmlns:p14="http://schemas.microsoft.com/office/powerpoint/2010/main" val="3198930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1" y="241309"/>
            <a:ext cx="6043825" cy="407959"/>
          </a:xfrm>
        </p:spPr>
        <p:txBody>
          <a:bodyPr/>
          <a:lstStyle/>
          <a:p>
            <a:r>
              <a:rPr lang="zh-CN" altLang="en-US" dirty="0"/>
              <a:t>基于</a:t>
            </a:r>
            <a:r>
              <a:rPr lang="en-US" altLang="zh-CN" dirty="0" err="1"/>
              <a:t>Rnn</a:t>
            </a:r>
            <a:r>
              <a:rPr lang="zh-CN" altLang="en-US" dirty="0"/>
              <a:t>模型对于周级别的</a:t>
            </a:r>
            <a:r>
              <a:rPr lang="en-US" altLang="zh-CN" dirty="0" err="1"/>
              <a:t>Gmv</a:t>
            </a:r>
            <a:r>
              <a:rPr lang="zh-CN" altLang="en-US" dirty="0"/>
              <a:t>进行建模</a:t>
            </a:r>
          </a:p>
        </p:txBody>
      </p:sp>
      <p:sp>
        <p:nvSpPr>
          <p:cNvPr id="3" name="副标题 2"/>
          <p:cNvSpPr>
            <a:spLocks noGrp="1"/>
          </p:cNvSpPr>
          <p:nvPr>
            <p:ph type="subTitle" idx="1"/>
          </p:nvPr>
        </p:nvSpPr>
        <p:spPr/>
        <p:txBody>
          <a:bodyPr/>
          <a:lstStyle/>
          <a:p>
            <a:r>
              <a:rPr lang="en-US" altLang="zh-CN" dirty="0"/>
              <a:t>4</a:t>
            </a:r>
          </a:p>
        </p:txBody>
      </p:sp>
      <p:sp>
        <p:nvSpPr>
          <p:cNvPr id="8" name="文本框 7">
            <a:extLst>
              <a:ext uri="{FF2B5EF4-FFF2-40B4-BE49-F238E27FC236}">
                <a16:creationId xmlns:a16="http://schemas.microsoft.com/office/drawing/2014/main" id="{993B644E-A4B0-4963-AA70-0BC9A432F98C}"/>
              </a:ext>
            </a:extLst>
          </p:cNvPr>
          <p:cNvSpPr txBox="1"/>
          <p:nvPr/>
        </p:nvSpPr>
        <p:spPr>
          <a:xfrm>
            <a:off x="1410070" y="5829941"/>
            <a:ext cx="9057163"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上图是通过前两周的</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值预测后一周</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值的方式（类似‘惯性’的原理），得到上图所示周级别</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值预测与真实值的可视化，可以看出对于在周级别上的的预测的趋势是差不多的，但是值有较大差距。</a:t>
            </a:r>
          </a:p>
        </p:txBody>
      </p:sp>
      <p:pic>
        <p:nvPicPr>
          <p:cNvPr id="6" name="图片 5">
            <a:extLst>
              <a:ext uri="{FF2B5EF4-FFF2-40B4-BE49-F238E27FC236}">
                <a16:creationId xmlns:a16="http://schemas.microsoft.com/office/drawing/2014/main" id="{0761F262-F406-4BE8-8499-3A154A7C2B3D}"/>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1724766" y="883331"/>
            <a:ext cx="8742467" cy="4856926"/>
          </a:xfrm>
          <a:prstGeom prst="rect">
            <a:avLst/>
          </a:prstGeom>
        </p:spPr>
      </p:pic>
    </p:spTree>
    <p:extLst>
      <p:ext uri="{BB962C8B-B14F-4D97-AF65-F5344CB8AC3E}">
        <p14:creationId xmlns:p14="http://schemas.microsoft.com/office/powerpoint/2010/main" val="78707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模型评估</a:t>
            </a:r>
            <a:br>
              <a:rPr lang="en-US" altLang="zh-CN" dirty="0"/>
            </a:br>
            <a:endParaRPr lang="zh-CN" altLang="en-US" dirty="0"/>
          </a:p>
        </p:txBody>
      </p:sp>
      <p:sp>
        <p:nvSpPr>
          <p:cNvPr id="3" name="副标题 2"/>
          <p:cNvSpPr>
            <a:spLocks noGrp="1"/>
          </p:cNvSpPr>
          <p:nvPr>
            <p:ph type="subTitle" idx="1"/>
          </p:nvPr>
        </p:nvSpPr>
        <p:spPr/>
        <p:txBody>
          <a:bodyPr/>
          <a:lstStyle/>
          <a:p>
            <a:r>
              <a:rPr lang="en-US" altLang="zh-CN" dirty="0"/>
              <a:t>4</a:t>
            </a:r>
          </a:p>
        </p:txBody>
      </p:sp>
      <p:graphicFrame>
        <p:nvGraphicFramePr>
          <p:cNvPr id="4" name="表格 3">
            <a:extLst>
              <a:ext uri="{FF2B5EF4-FFF2-40B4-BE49-F238E27FC236}">
                <a16:creationId xmlns:a16="http://schemas.microsoft.com/office/drawing/2014/main" id="{5279A91A-A19D-46E9-B169-36B7CEC931B2}"/>
              </a:ext>
            </a:extLst>
          </p:cNvPr>
          <p:cNvGraphicFramePr>
            <a:graphicFrameLocks noGrp="1"/>
          </p:cNvGraphicFramePr>
          <p:nvPr>
            <p:extLst>
              <p:ext uri="{D42A27DB-BD31-4B8C-83A1-F6EECF244321}">
                <p14:modId xmlns:p14="http://schemas.microsoft.com/office/powerpoint/2010/main" val="3570093116"/>
              </p:ext>
            </p:extLst>
          </p:nvPr>
        </p:nvGraphicFramePr>
        <p:xfrm>
          <a:off x="838200" y="2184935"/>
          <a:ext cx="10413733" cy="1896176"/>
        </p:xfrm>
        <a:graphic>
          <a:graphicData uri="http://schemas.openxmlformats.org/drawingml/2006/table">
            <a:tbl>
              <a:tblPr firstRow="1" bandRow="1">
                <a:tableStyleId>{5C22544A-7EE6-4342-B048-85BDC9FD1C3A}</a:tableStyleId>
              </a:tblPr>
              <a:tblGrid>
                <a:gridCol w="3247002">
                  <a:extLst>
                    <a:ext uri="{9D8B030D-6E8A-4147-A177-3AD203B41FA5}">
                      <a16:colId xmlns:a16="http://schemas.microsoft.com/office/drawing/2014/main" val="2988493872"/>
                    </a:ext>
                  </a:extLst>
                </a:gridCol>
                <a:gridCol w="3584407">
                  <a:extLst>
                    <a:ext uri="{9D8B030D-6E8A-4147-A177-3AD203B41FA5}">
                      <a16:colId xmlns:a16="http://schemas.microsoft.com/office/drawing/2014/main" val="2346398180"/>
                    </a:ext>
                  </a:extLst>
                </a:gridCol>
                <a:gridCol w="3582324">
                  <a:extLst>
                    <a:ext uri="{9D8B030D-6E8A-4147-A177-3AD203B41FA5}">
                      <a16:colId xmlns:a16="http://schemas.microsoft.com/office/drawing/2014/main" val="2648984222"/>
                    </a:ext>
                  </a:extLst>
                </a:gridCol>
              </a:tblGrid>
              <a:tr h="948088">
                <a:tc>
                  <a:txBody>
                    <a:bodyPr/>
                    <a:lstStyle/>
                    <a:p>
                      <a:pPr algn="ctr"/>
                      <a:r>
                        <a:rPr lang="zh-CN" altLang="en-US" sz="1800" kern="100" dirty="0">
                          <a:effectLst/>
                        </a:rPr>
                        <a:t>模型评估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sz="1800" kern="100" dirty="0" err="1">
                          <a:effectLst/>
                        </a:rPr>
                        <a:t>Rmse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sz="1800" kern="100" dirty="0" err="1">
                          <a:effectLst/>
                        </a:rPr>
                        <a:t>Mape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2859100464"/>
                  </a:ext>
                </a:extLst>
              </a:tr>
              <a:tr h="948088">
                <a:tc>
                  <a:txBody>
                    <a:bodyPr/>
                    <a:lstStyle/>
                    <a:p>
                      <a:pPr algn="ctr"/>
                      <a:r>
                        <a:rPr lang="en-US" altLang="zh-CN" sz="1800" kern="100" dirty="0" err="1">
                          <a:effectLst/>
                        </a:rPr>
                        <a:t>Rnn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dirty="0"/>
                        <a:t>28509758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r>
                        <a:rPr lang="en-US" altLang="zh-CN" dirty="0"/>
                        <a:t>45.69%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2857078658"/>
                  </a:ext>
                </a:extLst>
              </a:tr>
            </a:tbl>
          </a:graphicData>
        </a:graphic>
      </p:graphicFrame>
    </p:spTree>
    <p:extLst>
      <p:ext uri="{BB962C8B-B14F-4D97-AF65-F5344CB8AC3E}">
        <p14:creationId xmlns:p14="http://schemas.microsoft.com/office/powerpoint/2010/main" val="43670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63050" y="5257800"/>
            <a:ext cx="30289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1758113" y="236855"/>
            <a:ext cx="1190625" cy="3781425"/>
          </a:xfrm>
          <a:prstGeom prst="rect">
            <a:avLst/>
          </a:prstGeom>
          <a:gradFill>
            <a:gsLst>
              <a:gs pos="0">
                <a:schemeClr val="bg1">
                  <a:lumMod val="50000"/>
                </a:schemeClr>
              </a:gs>
              <a:gs pos="100000">
                <a:schemeClr val="tx1">
                  <a:lumMod val="65000"/>
                  <a:lumOff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361873" y="0"/>
            <a:ext cx="1181100" cy="3781425"/>
          </a:xfrm>
          <a:prstGeom prst="rect">
            <a:avLst/>
          </a:prstGeom>
          <a:gradFill flip="none" rotWithShape="1">
            <a:gsLst>
              <a:gs pos="0">
                <a:srgbClr val="07569E"/>
              </a:gs>
              <a:gs pos="100000">
                <a:srgbClr val="1891C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1365683" y="2006264"/>
            <a:ext cx="1177290" cy="1631216"/>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1</a:t>
            </a:r>
          </a:p>
        </p:txBody>
      </p:sp>
      <p:sp>
        <p:nvSpPr>
          <p:cNvPr id="12" name="文本框 11"/>
          <p:cNvSpPr txBox="1"/>
          <p:nvPr/>
        </p:nvSpPr>
        <p:spPr>
          <a:xfrm>
            <a:off x="3129003" y="3377003"/>
            <a:ext cx="7555039" cy="584775"/>
          </a:xfrm>
          <a:prstGeom prst="rect">
            <a:avLst/>
          </a:prstGeom>
          <a:noFill/>
        </p:spPr>
        <p:txBody>
          <a:bodyPr wrap="square" rtlCol="0">
            <a:sp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mn-ea"/>
              </a:rPr>
              <a:t>基于戴森店铺数据</a:t>
            </a:r>
            <a:r>
              <a:rPr lang="en-US" altLang="zh-CN" sz="3200" dirty="0" err="1">
                <a:solidFill>
                  <a:srgbClr val="000000"/>
                </a:solidFill>
                <a:latin typeface="微软雅黑" panose="020B0503020204020204" pitchFamily="34" charset="-122"/>
                <a:ea typeface="微软雅黑" panose="020B0503020204020204" pitchFamily="34" charset="-122"/>
                <a:sym typeface="+mn-ea"/>
              </a:rPr>
              <a:t>Gmv</a:t>
            </a:r>
            <a:r>
              <a:rPr lang="zh-CN" altLang="en-US" sz="3200" dirty="0">
                <a:solidFill>
                  <a:srgbClr val="000000"/>
                </a:solidFill>
                <a:latin typeface="微软雅黑" panose="020B0503020204020204" pitchFamily="34" charset="-122"/>
                <a:ea typeface="微软雅黑" panose="020B0503020204020204" pitchFamily="34" charset="-122"/>
                <a:sym typeface="+mn-ea"/>
              </a:rPr>
              <a:t>值和销量的分析</a:t>
            </a:r>
            <a:endParaRPr lang="zh-CN" altLang="zh-CN" sz="3200" dirty="0">
              <a:solidFill>
                <a:srgbClr val="0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133294" y="2503628"/>
            <a:ext cx="2600955" cy="707886"/>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PART</a:t>
            </a: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.1</a:t>
            </a:r>
            <a:endPar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 y="0"/>
            <a:ext cx="990600" cy="179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1999" cy="6858000"/>
          </a:xfrm>
          <a:prstGeom prst="rect">
            <a:avLst/>
          </a:prstGeom>
          <a:gradFill flip="none" rotWithShape="1">
            <a:gsLst>
              <a:gs pos="0">
                <a:srgbClr val="07569E"/>
              </a:gs>
              <a:gs pos="100000">
                <a:srgbClr val="1891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166424" y="2267717"/>
            <a:ext cx="5781263" cy="1446550"/>
          </a:xfrm>
          <a:prstGeom prst="rect">
            <a:avLst/>
          </a:prstGeom>
        </p:spPr>
        <p:txBody>
          <a:bodyPr wrap="none">
            <a:spAutoFit/>
          </a:bodyPr>
          <a:lstStyle/>
          <a:p>
            <a:r>
              <a:rPr lang="en-US" altLang="zh-CN" sz="880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Thank You</a:t>
            </a:r>
            <a:endParaRPr lang="zh-CN" altLang="en-US" sz="880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10" name="文本框 10"/>
          <p:cNvSpPr txBox="1"/>
          <p:nvPr/>
        </p:nvSpPr>
        <p:spPr>
          <a:xfrm>
            <a:off x="0" y="6137638"/>
            <a:ext cx="12192000" cy="2838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stStyle>
          <a:p>
            <a:pPr marL="0" lvl="0" indent="0" algn="ctr" eaLnBrk="1" hangingPunct="1">
              <a:spcBef>
                <a:spcPct val="0"/>
              </a:spcBef>
              <a:buNone/>
            </a:pPr>
            <a:r>
              <a:rPr lang="zh-CN" sz="1200" dirty="0">
                <a:solidFill>
                  <a:schemeClr val="bg1"/>
                </a:solidFill>
                <a:latin typeface="微软雅黑" panose="020B0503020204020204" pitchFamily="34" charset="-122"/>
                <a:ea typeface="微软雅黑" panose="020B0503020204020204" pitchFamily="34" charset="-122"/>
              </a:rPr>
              <a:t>深圳  </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杭州  </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上海  </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北京  </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西安</a:t>
            </a:r>
            <a:r>
              <a:rPr lang="zh-CN" altLang="en-US" sz="1200" dirty="0">
                <a:solidFill>
                  <a:schemeClr val="bg1"/>
                </a:solidFill>
                <a:latin typeface="微软雅黑" panose="020B0503020204020204" pitchFamily="34" charset="-122"/>
                <a:ea typeface="微软雅黑" panose="020B0503020204020204" pitchFamily="34" charset="-122"/>
                <a:sym typeface="+mn-ea"/>
              </a:rPr>
              <a:t>  </a:t>
            </a:r>
            <a:r>
              <a:rPr lang="en-US" altLang="zh-CN" sz="1200" dirty="0">
                <a:solidFill>
                  <a:schemeClr val="bg1"/>
                </a:solidFill>
                <a:latin typeface="微软雅黑" panose="020B0503020204020204" pitchFamily="34" charset="-122"/>
                <a:ea typeface="微软雅黑" panose="020B0503020204020204" pitchFamily="34" charset="-122"/>
                <a:sym typeface="+mn-ea"/>
              </a:rPr>
              <a:t>|  </a:t>
            </a:r>
            <a:r>
              <a:rPr lang="zh-CN" altLang="en-US" sz="1200" dirty="0">
                <a:solidFill>
                  <a:schemeClr val="bg1"/>
                </a:solidFill>
                <a:latin typeface="微软雅黑" panose="020B0503020204020204" pitchFamily="34" charset="-122"/>
                <a:ea typeface="微软雅黑" panose="020B0503020204020204" pitchFamily="34" charset="-122"/>
                <a:sym typeface="+mn-ea"/>
              </a:rPr>
              <a:t>成都</a:t>
            </a:r>
          </a:p>
        </p:txBody>
      </p:sp>
      <p:sp>
        <p:nvSpPr>
          <p:cNvPr id="11" name="文本框 9"/>
          <p:cNvSpPr txBox="1"/>
          <p:nvPr/>
        </p:nvSpPr>
        <p:spPr>
          <a:xfrm>
            <a:off x="5523865" y="6475095"/>
            <a:ext cx="1315720" cy="2755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stStyle>
          <a:p>
            <a:pPr marL="0" lvl="0" indent="0" eaLnBrk="1" hangingPunct="1">
              <a:spcBef>
                <a:spcPct val="0"/>
              </a:spcBef>
              <a:buNone/>
            </a:pPr>
            <a:r>
              <a:rPr lang="en-US" altLang="zh-CN" sz="1200" dirty="0">
                <a:solidFill>
                  <a:schemeClr val="bg1"/>
                </a:solidFill>
                <a:latin typeface="微软雅黑" panose="020B0503020204020204" pitchFamily="34" charset="-122"/>
                <a:ea typeface="微软雅黑" panose="020B0503020204020204" pitchFamily="34" charset="-122"/>
              </a:rPr>
              <a:t>400-600-</a:t>
            </a:r>
            <a:r>
              <a:rPr lang="en-US" sz="1200" dirty="0">
                <a:solidFill>
                  <a:schemeClr val="bg1"/>
                </a:solidFill>
                <a:latin typeface="微软雅黑" panose="020B0503020204020204" pitchFamily="34" charset="-122"/>
                <a:ea typeface="微软雅黑" panose="020B0503020204020204" pitchFamily="34" charset="-122"/>
              </a:rPr>
              <a:t>5173</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3" name="图片 2" descr="中文组合-反白"/>
          <p:cNvPicPr>
            <a:picLocks noChangeAspect="1"/>
          </p:cNvPicPr>
          <p:nvPr/>
        </p:nvPicPr>
        <p:blipFill>
          <a:blip r:embed="rId2"/>
          <a:srcRect/>
          <a:stretch>
            <a:fillRect/>
          </a:stretch>
        </p:blipFill>
        <p:spPr>
          <a:xfrm>
            <a:off x="5506720" y="5715000"/>
            <a:ext cx="1178560" cy="270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数据概览</a:t>
            </a:r>
          </a:p>
        </p:txBody>
      </p:sp>
      <p:sp>
        <p:nvSpPr>
          <p:cNvPr id="3" name="副标题 2"/>
          <p:cNvSpPr>
            <a:spLocks noGrp="1"/>
          </p:cNvSpPr>
          <p:nvPr>
            <p:ph type="subTitle" idx="1"/>
          </p:nvPr>
        </p:nvSpPr>
        <p:spPr/>
        <p:txBody>
          <a:bodyPr/>
          <a:lstStyle/>
          <a:p>
            <a:r>
              <a:rPr lang="en-US" altLang="zh-CN">
                <a:latin typeface="微软雅黑" panose="020B0503020204020204" pitchFamily="34" charset="-122"/>
              </a:rPr>
              <a:t>1</a:t>
            </a:r>
          </a:p>
        </p:txBody>
      </p:sp>
      <p:pic>
        <p:nvPicPr>
          <p:cNvPr id="5" name="图片 4">
            <a:extLst>
              <a:ext uri="{FF2B5EF4-FFF2-40B4-BE49-F238E27FC236}">
                <a16:creationId xmlns:a16="http://schemas.microsoft.com/office/drawing/2014/main" id="{82E5F315-CDB0-48D3-B46F-BA2A43491312}"/>
              </a:ext>
            </a:extLst>
          </p:cNvPr>
          <p:cNvPicPr>
            <a:picLocks noChangeAspect="1"/>
          </p:cNvPicPr>
          <p:nvPr/>
        </p:nvPicPr>
        <p:blipFill>
          <a:blip r:embed="rId2"/>
          <a:stretch>
            <a:fillRect/>
          </a:stretch>
        </p:blipFill>
        <p:spPr>
          <a:xfrm>
            <a:off x="220692" y="1347096"/>
            <a:ext cx="11704315" cy="3224904"/>
          </a:xfrm>
          <a:prstGeom prst="rect">
            <a:avLst/>
          </a:prstGeom>
        </p:spPr>
      </p:pic>
      <p:sp>
        <p:nvSpPr>
          <p:cNvPr id="6" name="文本框 5">
            <a:extLst>
              <a:ext uri="{FF2B5EF4-FFF2-40B4-BE49-F238E27FC236}">
                <a16:creationId xmlns:a16="http://schemas.microsoft.com/office/drawing/2014/main" id="{C2AA734A-F7D3-493A-A50A-85FF60D01C62}"/>
              </a:ext>
            </a:extLst>
          </p:cNvPr>
          <p:cNvSpPr txBox="1"/>
          <p:nvPr/>
        </p:nvSpPr>
        <p:spPr>
          <a:xfrm>
            <a:off x="856652" y="4870385"/>
            <a:ext cx="10539663"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首先要说明我的任务是：基于戴森店铺数据进行</a:t>
            </a:r>
            <a:r>
              <a:rPr lang="en-US" altLang="zh-CN" dirty="0">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值的预测。所以在数据分析的过程中我主要关注点放在了</a:t>
            </a:r>
            <a:r>
              <a:rPr lang="en-US" altLang="zh-CN" dirty="0" err="1">
                <a:latin typeface="微软雅黑" panose="020B0503020204020204" pitchFamily="34" charset="-122"/>
                <a:ea typeface="微软雅黑" panose="020B0503020204020204" pitchFamily="34" charset="-122"/>
              </a:rPr>
              <a:t>goods_num</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每一笔交易量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take_at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交易时间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status(</a:t>
            </a:r>
            <a:r>
              <a:rPr lang="zh-CN" altLang="en-US" dirty="0">
                <a:latin typeface="微软雅黑" panose="020B0503020204020204" pitchFamily="34" charset="-122"/>
                <a:ea typeface="微软雅黑" panose="020B0503020204020204" pitchFamily="34" charset="-122"/>
              </a:rPr>
              <a:t>交易状态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payment(</a:t>
            </a:r>
            <a:r>
              <a:rPr lang="zh-CN" altLang="en-US" dirty="0">
                <a:latin typeface="微软雅黑" panose="020B0503020204020204" pitchFamily="34" charset="-122"/>
                <a:ea typeface="微软雅黑" panose="020B0503020204020204" pitchFamily="34" charset="-122"/>
              </a:rPr>
              <a:t>实付金额</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等四列数据。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下面展示一下我对于</a:t>
            </a:r>
            <a:r>
              <a:rPr lang="en-US" altLang="zh-CN" dirty="0">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值和销售量在日，周，月三个维度的探索和分析。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112" y="173932"/>
            <a:ext cx="6217080" cy="407959"/>
          </a:xfrm>
        </p:spPr>
        <p:txBody>
          <a:bodyPr/>
          <a:lstStyle/>
          <a:p>
            <a:r>
              <a:rPr lang="en-US" altLang="zh-CN" dirty="0" err="1"/>
              <a:t>Gmv</a:t>
            </a:r>
            <a:r>
              <a:rPr lang="zh-CN" altLang="en-US" dirty="0"/>
              <a:t>值和销售量在‘日’这个维度上的分析</a:t>
            </a:r>
          </a:p>
        </p:txBody>
      </p:sp>
      <p:sp>
        <p:nvSpPr>
          <p:cNvPr id="3" name="副标题 2"/>
          <p:cNvSpPr>
            <a:spLocks noGrp="1"/>
          </p:cNvSpPr>
          <p:nvPr>
            <p:ph type="subTitle" idx="1"/>
          </p:nvPr>
        </p:nvSpPr>
        <p:spPr/>
        <p:txBody>
          <a:bodyPr/>
          <a:lstStyle/>
          <a:p>
            <a:r>
              <a:rPr lang="en-US" altLang="zh-CN">
                <a:latin typeface="微软雅黑" panose="020B0503020204020204" pitchFamily="34" charset="-122"/>
              </a:rPr>
              <a:t>1</a:t>
            </a:r>
          </a:p>
        </p:txBody>
      </p:sp>
      <p:pic>
        <p:nvPicPr>
          <p:cNvPr id="7" name="图片 6">
            <a:extLst>
              <a:ext uri="{FF2B5EF4-FFF2-40B4-BE49-F238E27FC236}">
                <a16:creationId xmlns:a16="http://schemas.microsoft.com/office/drawing/2014/main" id="{0D46CAEE-8D21-4C66-A592-6799E2F081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920751" y="1486125"/>
            <a:ext cx="6217079" cy="3759643"/>
          </a:xfrm>
          <a:prstGeom prst="rect">
            <a:avLst/>
          </a:prstGeom>
        </p:spPr>
      </p:pic>
      <p:sp>
        <p:nvSpPr>
          <p:cNvPr id="9" name="文本框 8">
            <a:extLst>
              <a:ext uri="{FF2B5EF4-FFF2-40B4-BE49-F238E27FC236}">
                <a16:creationId xmlns:a16="http://schemas.microsoft.com/office/drawing/2014/main" id="{72D71A36-116F-4B50-ADCE-1A03C4DAD07E}"/>
              </a:ext>
            </a:extLst>
          </p:cNvPr>
          <p:cNvSpPr txBox="1"/>
          <p:nvPr/>
        </p:nvSpPr>
        <p:spPr>
          <a:xfrm>
            <a:off x="965734" y="5543960"/>
            <a:ext cx="10436153"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如上，左图是对戴森店铺‘日’维度上的</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值的可视化，右图是对戴森店铺‘日’维度上销量的可视化。对比可以看出，销量的趋势与</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值的趋势大致相同，两图相互印证对于数据统计错误的可能性大大降低；还可以直观地看出在一些购物日期均处于波峰处，不过可以看出数据波动不是很剧烈。</a:t>
            </a:r>
          </a:p>
        </p:txBody>
      </p:sp>
      <p:sp>
        <p:nvSpPr>
          <p:cNvPr id="4" name="文本框 3">
            <a:extLst>
              <a:ext uri="{FF2B5EF4-FFF2-40B4-BE49-F238E27FC236}">
                <a16:creationId xmlns:a16="http://schemas.microsoft.com/office/drawing/2014/main" id="{04745E61-7272-4F96-AE92-1903EFCA8156}"/>
              </a:ext>
            </a:extLst>
          </p:cNvPr>
          <p:cNvSpPr txBox="1"/>
          <p:nvPr/>
        </p:nvSpPr>
        <p:spPr>
          <a:xfrm>
            <a:off x="790112" y="5216892"/>
            <a:ext cx="10817955"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Gmv_day_std</a:t>
            </a:r>
            <a:r>
              <a:rPr lang="en-US" altLang="zh-CN" dirty="0">
                <a:latin typeface="微软雅黑" panose="020B0503020204020204" pitchFamily="34" charset="-122"/>
                <a:ea typeface="微软雅黑" panose="020B0503020204020204" pitchFamily="34" charset="-122"/>
              </a:rPr>
              <a:t> = 1.18*e7                                                            </a:t>
            </a:r>
            <a:r>
              <a:rPr lang="en-US" altLang="zh-CN" dirty="0" err="1">
                <a:latin typeface="微软雅黑" panose="020B0503020204020204" pitchFamily="34" charset="-122"/>
                <a:ea typeface="微软雅黑" panose="020B0503020204020204" pitchFamily="34" charset="-122"/>
              </a:rPr>
              <a:t>Sale_day_std</a:t>
            </a:r>
            <a:r>
              <a:rPr lang="en-US" altLang="zh-CN" dirty="0">
                <a:latin typeface="微软雅黑" panose="020B0503020204020204" pitchFamily="34" charset="-122"/>
                <a:ea typeface="微软雅黑" panose="020B0503020204020204" pitchFamily="34" charset="-122"/>
              </a:rPr>
              <a:t> = 4.18*e3                       </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583E11F-91CB-437A-AD87-F4AB521042E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3950" y="1489610"/>
            <a:ext cx="6264119" cy="3756158"/>
          </a:xfrm>
          <a:prstGeom prst="rect">
            <a:avLst/>
          </a:prstGeom>
        </p:spPr>
      </p:pic>
    </p:spTree>
    <p:extLst>
      <p:ext uri="{BB962C8B-B14F-4D97-AF65-F5344CB8AC3E}">
        <p14:creationId xmlns:p14="http://schemas.microsoft.com/office/powerpoint/2010/main" val="353090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latin typeface="微软雅黑" panose="020B0503020204020204" pitchFamily="34" charset="-122"/>
              </a:rPr>
              <a:t>1</a:t>
            </a:r>
          </a:p>
        </p:txBody>
      </p:sp>
      <p:sp>
        <p:nvSpPr>
          <p:cNvPr id="4" name="标题 1">
            <a:extLst>
              <a:ext uri="{FF2B5EF4-FFF2-40B4-BE49-F238E27FC236}">
                <a16:creationId xmlns:a16="http://schemas.microsoft.com/office/drawing/2014/main" id="{CA281D37-07C7-49E6-A047-811C3FC63FBC}"/>
              </a:ext>
            </a:extLst>
          </p:cNvPr>
          <p:cNvSpPr>
            <a:spLocks noGrp="1"/>
          </p:cNvSpPr>
          <p:nvPr>
            <p:ph type="title"/>
          </p:nvPr>
        </p:nvSpPr>
        <p:spPr>
          <a:xfrm>
            <a:off x="790112" y="173932"/>
            <a:ext cx="6217080" cy="407959"/>
          </a:xfrm>
        </p:spPr>
        <p:txBody>
          <a:bodyPr/>
          <a:lstStyle/>
          <a:p>
            <a:r>
              <a:rPr lang="en-US" altLang="zh-CN" dirty="0" err="1"/>
              <a:t>Gmv</a:t>
            </a:r>
            <a:r>
              <a:rPr lang="zh-CN" altLang="en-US" dirty="0"/>
              <a:t>值和销售量在‘周’这个维度上的分析</a:t>
            </a:r>
          </a:p>
        </p:txBody>
      </p:sp>
      <p:pic>
        <p:nvPicPr>
          <p:cNvPr id="6" name="图片 5">
            <a:extLst>
              <a:ext uri="{FF2B5EF4-FFF2-40B4-BE49-F238E27FC236}">
                <a16:creationId xmlns:a16="http://schemas.microsoft.com/office/drawing/2014/main" id="{1714BC27-5AF2-4079-A1D4-5795CF521B6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8876" y="1380245"/>
            <a:ext cx="6217080" cy="3907251"/>
          </a:xfrm>
          <a:prstGeom prst="rect">
            <a:avLst/>
          </a:prstGeom>
        </p:spPr>
      </p:pic>
      <p:pic>
        <p:nvPicPr>
          <p:cNvPr id="8" name="图片 7">
            <a:extLst>
              <a:ext uri="{FF2B5EF4-FFF2-40B4-BE49-F238E27FC236}">
                <a16:creationId xmlns:a16="http://schemas.microsoft.com/office/drawing/2014/main" id="{2F4EA856-2687-4CD3-A4F1-A269727A859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901946" y="1370614"/>
            <a:ext cx="6217080" cy="3907251"/>
          </a:xfrm>
          <a:prstGeom prst="rect">
            <a:avLst/>
          </a:prstGeom>
        </p:spPr>
      </p:pic>
      <p:sp>
        <p:nvSpPr>
          <p:cNvPr id="9" name="文本框 8">
            <a:extLst>
              <a:ext uri="{FF2B5EF4-FFF2-40B4-BE49-F238E27FC236}">
                <a16:creationId xmlns:a16="http://schemas.microsoft.com/office/drawing/2014/main" id="{BDDF1C9F-10D0-45DD-BA05-5C94C6862445}"/>
              </a:ext>
            </a:extLst>
          </p:cNvPr>
          <p:cNvSpPr txBox="1"/>
          <p:nvPr/>
        </p:nvSpPr>
        <p:spPr>
          <a:xfrm>
            <a:off x="790111" y="5402029"/>
            <a:ext cx="10452195"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如上，左图是对戴森店铺‘周’维度上的</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值的可视化，右图是对戴森店铺‘周’维度上销量的可视化。对比可以看出，销量的趋势与</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值的趋势大致相同，两图相互印证对于数据统计错误的可能性大大降低；还可以直观地看出在一些购物日期均处于波峰处，但是可以明显感觉出它的波动性更大。</a:t>
            </a:r>
          </a:p>
        </p:txBody>
      </p:sp>
      <p:sp>
        <p:nvSpPr>
          <p:cNvPr id="7" name="文本框 6">
            <a:extLst>
              <a:ext uri="{FF2B5EF4-FFF2-40B4-BE49-F238E27FC236}">
                <a16:creationId xmlns:a16="http://schemas.microsoft.com/office/drawing/2014/main" id="{88D3F21B-6917-44B3-A9E5-8CD07CA03226}"/>
              </a:ext>
            </a:extLst>
          </p:cNvPr>
          <p:cNvSpPr txBox="1"/>
          <p:nvPr/>
        </p:nvSpPr>
        <p:spPr>
          <a:xfrm>
            <a:off x="790112" y="5101389"/>
            <a:ext cx="10817955"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Gmv_week_std</a:t>
            </a:r>
            <a:r>
              <a:rPr lang="en-US" altLang="zh-CN" dirty="0">
                <a:latin typeface="微软雅黑" panose="020B0503020204020204" pitchFamily="34" charset="-122"/>
                <a:ea typeface="微软雅黑" panose="020B0503020204020204" pitchFamily="34" charset="-122"/>
              </a:rPr>
              <a:t> = 4.22*e7                                                            </a:t>
            </a:r>
            <a:r>
              <a:rPr lang="en-US" altLang="zh-CN" dirty="0" err="1">
                <a:latin typeface="微软雅黑" panose="020B0503020204020204" pitchFamily="34" charset="-122"/>
                <a:ea typeface="微软雅黑" panose="020B0503020204020204" pitchFamily="34" charset="-122"/>
              </a:rPr>
              <a:t>Sale_week_std</a:t>
            </a:r>
            <a:r>
              <a:rPr lang="en-US" altLang="zh-CN" dirty="0">
                <a:latin typeface="微软雅黑" panose="020B0503020204020204" pitchFamily="34" charset="-122"/>
                <a:ea typeface="微软雅黑" panose="020B0503020204020204" pitchFamily="34" charset="-122"/>
              </a:rPr>
              <a:t> = 1.53*e4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183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latin typeface="微软雅黑" panose="020B0503020204020204" pitchFamily="34" charset="-122"/>
              </a:rPr>
              <a:t>1</a:t>
            </a:r>
          </a:p>
        </p:txBody>
      </p:sp>
      <p:sp>
        <p:nvSpPr>
          <p:cNvPr id="4" name="标题 1">
            <a:extLst>
              <a:ext uri="{FF2B5EF4-FFF2-40B4-BE49-F238E27FC236}">
                <a16:creationId xmlns:a16="http://schemas.microsoft.com/office/drawing/2014/main" id="{3820369A-A2C2-46C9-8B3D-577587B60720}"/>
              </a:ext>
            </a:extLst>
          </p:cNvPr>
          <p:cNvSpPr>
            <a:spLocks noGrp="1"/>
          </p:cNvSpPr>
          <p:nvPr>
            <p:ph type="title"/>
          </p:nvPr>
        </p:nvSpPr>
        <p:spPr>
          <a:xfrm>
            <a:off x="790112" y="173932"/>
            <a:ext cx="6217080" cy="407959"/>
          </a:xfrm>
        </p:spPr>
        <p:txBody>
          <a:bodyPr/>
          <a:lstStyle/>
          <a:p>
            <a:r>
              <a:rPr lang="en-US" altLang="zh-CN" dirty="0" err="1"/>
              <a:t>Gmv</a:t>
            </a:r>
            <a:r>
              <a:rPr lang="zh-CN" altLang="en-US" dirty="0"/>
              <a:t>值和销售量在‘月’这个维度上的分析</a:t>
            </a:r>
          </a:p>
        </p:txBody>
      </p:sp>
      <p:pic>
        <p:nvPicPr>
          <p:cNvPr id="6" name="图片 5">
            <a:extLst>
              <a:ext uri="{FF2B5EF4-FFF2-40B4-BE49-F238E27FC236}">
                <a16:creationId xmlns:a16="http://schemas.microsoft.com/office/drawing/2014/main" id="{623AAD1F-D022-409E-80DD-E1C0F46D65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1409118"/>
            <a:ext cx="6299576" cy="3605643"/>
          </a:xfrm>
          <a:prstGeom prst="rect">
            <a:avLst/>
          </a:prstGeom>
        </p:spPr>
      </p:pic>
      <p:pic>
        <p:nvPicPr>
          <p:cNvPr id="8" name="图片 7">
            <a:extLst>
              <a:ext uri="{FF2B5EF4-FFF2-40B4-BE49-F238E27FC236}">
                <a16:creationId xmlns:a16="http://schemas.microsoft.com/office/drawing/2014/main" id="{BE5E1CDF-6E96-42FF-A90F-BE827554FEB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881052" y="1399498"/>
            <a:ext cx="6299576" cy="3596013"/>
          </a:xfrm>
          <a:prstGeom prst="rect">
            <a:avLst/>
          </a:prstGeom>
        </p:spPr>
      </p:pic>
      <p:sp>
        <p:nvSpPr>
          <p:cNvPr id="7" name="文本框 6">
            <a:extLst>
              <a:ext uri="{FF2B5EF4-FFF2-40B4-BE49-F238E27FC236}">
                <a16:creationId xmlns:a16="http://schemas.microsoft.com/office/drawing/2014/main" id="{96977227-C3D0-4F1A-BAEF-CA1486EC747D}"/>
              </a:ext>
            </a:extLst>
          </p:cNvPr>
          <p:cNvSpPr txBox="1"/>
          <p:nvPr/>
        </p:nvSpPr>
        <p:spPr>
          <a:xfrm>
            <a:off x="963371" y="5305778"/>
            <a:ext cx="10260530"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如上，左图是对戴森店铺‘月’维度上的</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值的可视化，右图是对戴森店铺‘月’维度上销量的可视化。对比可以看出，销量的趋势与</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值的趋势大致相同，两图相互印证对于数据统计错误的可能性大大降低；还可以直观地看出在一些购物日期均处于波峰处，基本可以看出几乎每个月都有或多或少的波动，尤其在促销月比较剧烈。</a:t>
            </a:r>
          </a:p>
        </p:txBody>
      </p:sp>
      <p:sp>
        <p:nvSpPr>
          <p:cNvPr id="10" name="文本框 9">
            <a:extLst>
              <a:ext uri="{FF2B5EF4-FFF2-40B4-BE49-F238E27FC236}">
                <a16:creationId xmlns:a16="http://schemas.microsoft.com/office/drawing/2014/main" id="{A5ECA6D7-E75F-4B33-9DBF-0BA5F8A87D88}"/>
              </a:ext>
            </a:extLst>
          </p:cNvPr>
          <p:cNvSpPr txBox="1"/>
          <p:nvPr/>
        </p:nvSpPr>
        <p:spPr>
          <a:xfrm>
            <a:off x="761235" y="4860757"/>
            <a:ext cx="10817955"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Gmv_month_std</a:t>
            </a:r>
            <a:r>
              <a:rPr lang="en-US" altLang="zh-CN" dirty="0">
                <a:latin typeface="微软雅黑" panose="020B0503020204020204" pitchFamily="34" charset="-122"/>
                <a:ea typeface="微软雅黑" panose="020B0503020204020204" pitchFamily="34" charset="-122"/>
              </a:rPr>
              <a:t> = 1.02*e8                                                             </a:t>
            </a:r>
            <a:r>
              <a:rPr lang="en-US" altLang="zh-CN" dirty="0" err="1">
                <a:latin typeface="微软雅黑" panose="020B0503020204020204" pitchFamily="34" charset="-122"/>
                <a:ea typeface="微软雅黑" panose="020B0503020204020204" pitchFamily="34" charset="-122"/>
              </a:rPr>
              <a:t>Sale_month_std</a:t>
            </a:r>
            <a:r>
              <a:rPr lang="en-US" altLang="zh-CN" dirty="0">
                <a:latin typeface="微软雅黑" panose="020B0503020204020204" pitchFamily="34" charset="-122"/>
                <a:ea typeface="微软雅黑" panose="020B0503020204020204" pitchFamily="34" charset="-122"/>
              </a:rPr>
              <a:t> = 3.77*e4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407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63050" y="5257800"/>
            <a:ext cx="30289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1748488" y="236855"/>
            <a:ext cx="1190625" cy="3781425"/>
          </a:xfrm>
          <a:prstGeom prst="rect">
            <a:avLst/>
          </a:prstGeom>
          <a:gradFill>
            <a:gsLst>
              <a:gs pos="0">
                <a:schemeClr val="bg1">
                  <a:lumMod val="50000"/>
                </a:schemeClr>
              </a:gs>
              <a:gs pos="100000">
                <a:schemeClr val="tx1">
                  <a:lumMod val="65000"/>
                  <a:lumOff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352248" y="0"/>
            <a:ext cx="1181100" cy="3781425"/>
          </a:xfrm>
          <a:prstGeom prst="rect">
            <a:avLst/>
          </a:prstGeom>
          <a:gradFill flip="none" rotWithShape="1">
            <a:gsLst>
              <a:gs pos="0">
                <a:srgbClr val="07569E"/>
              </a:gs>
              <a:gs pos="100000">
                <a:srgbClr val="1891C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solidFill>
                <a:srgbClr val="2778BE"/>
              </a:solidFill>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1356058" y="2112144"/>
            <a:ext cx="1177290" cy="1631216"/>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2</a:t>
            </a:r>
          </a:p>
        </p:txBody>
      </p:sp>
      <p:sp>
        <p:nvSpPr>
          <p:cNvPr id="12" name="文本框 11"/>
          <p:cNvSpPr txBox="1"/>
          <p:nvPr/>
        </p:nvSpPr>
        <p:spPr>
          <a:xfrm>
            <a:off x="3090503" y="3377003"/>
            <a:ext cx="6756141" cy="523220"/>
          </a:xfrm>
          <a:prstGeom prst="rect">
            <a:avLst/>
          </a:prstGeom>
          <a:noFill/>
        </p:spPr>
        <p:txBody>
          <a:bodyPr wrap="square" rtlCol="0">
            <a:sp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mn-ea"/>
              </a:rPr>
              <a:t>基于戴森店铺数据复购情况的分析</a:t>
            </a:r>
            <a:endParaRPr lang="zh-CN" altLang="zh-CN" sz="2800" dirty="0">
              <a:solidFill>
                <a:srgbClr val="0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094794" y="2503628"/>
            <a:ext cx="2600955" cy="707886"/>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PART</a:t>
            </a: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endPar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 y="0"/>
            <a:ext cx="990600" cy="179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421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复购次数分析</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rPr>
              <a:t>2</a:t>
            </a:r>
          </a:p>
        </p:txBody>
      </p:sp>
      <p:sp>
        <p:nvSpPr>
          <p:cNvPr id="7" name="文本框 6">
            <a:extLst>
              <a:ext uri="{FF2B5EF4-FFF2-40B4-BE49-F238E27FC236}">
                <a16:creationId xmlns:a16="http://schemas.microsoft.com/office/drawing/2014/main" id="{87A26587-1E30-4C1E-90E1-E84BAC67006F}"/>
              </a:ext>
            </a:extLst>
          </p:cNvPr>
          <p:cNvSpPr txBox="1"/>
          <p:nvPr/>
        </p:nvSpPr>
        <p:spPr>
          <a:xfrm>
            <a:off x="8893746" y="1482289"/>
            <a:ext cx="3137836" cy="48013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左图描述的是对于戴森店铺在客户维度上对于复购次数的分析。可以清晰地看出，复购一次占了绝大多数，比例为</a:t>
            </a:r>
            <a:r>
              <a:rPr lang="en-US" altLang="zh-CN" dirty="0">
                <a:latin typeface="微软雅黑" panose="020B0503020204020204" pitchFamily="34" charset="-122"/>
                <a:ea typeface="微软雅黑" panose="020B0503020204020204" pitchFamily="34" charset="-122"/>
              </a:rPr>
              <a:t>87.24%</a:t>
            </a:r>
            <a:r>
              <a:rPr lang="zh-CN" altLang="en-US" dirty="0">
                <a:latin typeface="微软雅黑" panose="020B0503020204020204" pitchFamily="34" charset="-122"/>
                <a:ea typeface="微软雅黑" panose="020B0503020204020204" pitchFamily="34" charset="-122"/>
              </a:rPr>
              <a:t>，复购两次和三次的大概只占复购人数中的</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，复购</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次及以上的占比不到</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对于复购次数的应用，个人觉得主要看复购</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次以下在时间轴上的分布，比如看复购次数在时间维度上的趋势图与</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值及销售量趋势图是否有一定相似性，如果有一定关联性，那么可以应用到</a:t>
            </a:r>
            <a:r>
              <a:rPr lang="en-US" altLang="zh-CN" dirty="0" err="1">
                <a:latin typeface="微软雅黑" panose="020B0503020204020204" pitchFamily="34" charset="-122"/>
                <a:ea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rPr>
              <a:t>值与销量的预测任务上去。</a:t>
            </a:r>
          </a:p>
        </p:txBody>
      </p:sp>
      <p:pic>
        <p:nvPicPr>
          <p:cNvPr id="5" name="图片 4">
            <a:extLst>
              <a:ext uri="{FF2B5EF4-FFF2-40B4-BE49-F238E27FC236}">
                <a16:creationId xmlns:a16="http://schemas.microsoft.com/office/drawing/2014/main" id="{11999EEE-B297-43F7-9EB1-ED2FB2C52B6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5511" r="15178" b="7773"/>
          <a:stretch/>
        </p:blipFill>
        <p:spPr>
          <a:xfrm>
            <a:off x="842824" y="1357162"/>
            <a:ext cx="6884047" cy="5496022"/>
          </a:xfrm>
          <a:prstGeom prst="rect">
            <a:avLst/>
          </a:prstGeom>
        </p:spPr>
      </p:pic>
    </p:spTree>
    <p:extLst>
      <p:ext uri="{BB962C8B-B14F-4D97-AF65-F5344CB8AC3E}">
        <p14:creationId xmlns:p14="http://schemas.microsoft.com/office/powerpoint/2010/main" val="25487693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DB294B"/>
            </a:gs>
            <a:gs pos="100000">
              <a:srgbClr val="BD1D37"/>
            </a:gs>
          </a:gsLst>
          <a:lin ang="54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 dockstate="right" visibility="0" width="525"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BD0C42A-07FC-4764-89C2-23342648135D}">
  <we:reference id="wa104381155" version="1.1.0.0" store="zh-CN" storeType="OMEX"/>
  <we:alternateReferences>
    <we:reference id="wa104381155" version="1.1.0.0" store="WA104381155"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0E15A9D-0ED9-45F6-B82C-D2BC7CC9113D}">
  <we:reference id="wa104380862" version="1.5.0.0" store="zh-CN"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1795</TotalTime>
  <Words>1616</Words>
  <Application>Microsoft Office PowerPoint</Application>
  <PresentationFormat>宽屏</PresentationFormat>
  <Paragraphs>159</Paragraphs>
  <Slides>30</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微软雅黑</vt:lpstr>
      <vt:lpstr>Arial</vt:lpstr>
      <vt:lpstr>Calibri</vt:lpstr>
      <vt:lpstr>Cambria Math</vt:lpstr>
      <vt:lpstr>Impact</vt:lpstr>
      <vt:lpstr>Office 主题</vt:lpstr>
      <vt:lpstr>PowerPoint 演示文稿</vt:lpstr>
      <vt:lpstr>PowerPoint 演示文稿</vt:lpstr>
      <vt:lpstr>PowerPoint 演示文稿</vt:lpstr>
      <vt:lpstr>数据概览</vt:lpstr>
      <vt:lpstr>Gmv值和销售量在‘日’这个维度上的分析</vt:lpstr>
      <vt:lpstr>Gmv值和销售量在‘周’这个维度上的分析</vt:lpstr>
      <vt:lpstr>Gmv值和销售量在‘月’这个维度上的分析</vt:lpstr>
      <vt:lpstr>PowerPoint 演示文稿</vt:lpstr>
      <vt:lpstr>复购次数分析</vt:lpstr>
      <vt:lpstr>复购时间间隔分析</vt:lpstr>
      <vt:lpstr>PowerPoint 演示文稿</vt:lpstr>
      <vt:lpstr>会员折扣情况分析</vt:lpstr>
      <vt:lpstr>非会员折扣情况分析</vt:lpstr>
      <vt:lpstr>折扣与销量相关程度分析</vt:lpstr>
      <vt:lpstr>PowerPoint 演示文稿</vt:lpstr>
      <vt:lpstr>基于Prophet模型进行的Gmv值预测-数据预处理 </vt:lpstr>
      <vt:lpstr>基于Prophet模型进行的Gmv值预测-数据预处理 </vt:lpstr>
      <vt:lpstr>基于Prophet模型进行的Gmv值预测结果展示 </vt:lpstr>
      <vt:lpstr>基于Prophet模型</vt:lpstr>
      <vt:lpstr>基于Lasso模型和ElasticNet模型进行的Gmv值预测-数据预处理 </vt:lpstr>
      <vt:lpstr>基于Lasso模型和ElasticNet模型进行的Gmv值预测-数据预处理</vt:lpstr>
      <vt:lpstr>基于Lasso模型和ElasticNet模型进行的Gmv值预测-数据预处理</vt:lpstr>
      <vt:lpstr>基于Lasso模型建模</vt:lpstr>
      <vt:lpstr>基于ElasticNet模型建模</vt:lpstr>
      <vt:lpstr>基于Lstm-cnn-attention模型建模</vt:lpstr>
      <vt:lpstr>评估指标 </vt:lpstr>
      <vt:lpstr>模型评估 </vt:lpstr>
      <vt:lpstr>基于Rnn模型对于周级别的Gmv进行建模</vt:lpstr>
      <vt:lpstr>模型评估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云积分-数据银行</dc:title>
  <dc:creator>Richard</dc:creator>
  <cp:lastModifiedBy>Administrator</cp:lastModifiedBy>
  <cp:revision>1529</cp:revision>
  <dcterms:created xsi:type="dcterms:W3CDTF">2015-05-05T08:02:00Z</dcterms:created>
  <dcterms:modified xsi:type="dcterms:W3CDTF">2021-08-18T08:36:49Z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2052-10.1.0.5391</vt:lpwstr>
  </property>
</Properties>
</file>